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0"/>
  </p:notesMasterIdLst>
  <p:sldIdLst>
    <p:sldId id="284" r:id="rId2"/>
    <p:sldId id="291" r:id="rId3"/>
    <p:sldId id="285" r:id="rId4"/>
    <p:sldId id="290" r:id="rId5"/>
    <p:sldId id="312" r:id="rId6"/>
    <p:sldId id="310" r:id="rId7"/>
    <p:sldId id="301" r:id="rId8"/>
    <p:sldId id="299" r:id="rId9"/>
    <p:sldId id="311" r:id="rId10"/>
    <p:sldId id="303" r:id="rId11"/>
    <p:sldId id="293" r:id="rId12"/>
    <p:sldId id="300" r:id="rId13"/>
    <p:sldId id="287" r:id="rId14"/>
    <p:sldId id="304" r:id="rId15"/>
    <p:sldId id="305" r:id="rId16"/>
    <p:sldId id="308" r:id="rId17"/>
    <p:sldId id="280" r:id="rId18"/>
    <p:sldId id="309" r:id="rId19"/>
  </p:sldIdLst>
  <p:sldSz cx="9144000" cy="5143500" type="screen16x9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MT" id="{9DB0AD70-B6F0-456B-AF08-98BC9FBE27E9}">
          <p14:sldIdLst>
            <p14:sldId id="284"/>
            <p14:sldId id="291"/>
            <p14:sldId id="285"/>
            <p14:sldId id="290"/>
            <p14:sldId id="312"/>
            <p14:sldId id="310"/>
            <p14:sldId id="301"/>
            <p14:sldId id="299"/>
            <p14:sldId id="311"/>
            <p14:sldId id="303"/>
            <p14:sldId id="293"/>
            <p14:sldId id="300"/>
            <p14:sldId id="287"/>
            <p14:sldId id="304"/>
            <p14:sldId id="305"/>
          </p14:sldIdLst>
        </p14:section>
        <p14:section name="Conclusion" id="{251C04F7-02AB-494A-8F07-9732C4A2D8D3}">
          <p14:sldIdLst>
            <p14:sldId id="308"/>
            <p14:sldId id="280"/>
            <p14:sldId id="30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orient="horz" pos="715">
          <p15:clr>
            <a:srgbClr val="A4A3A4"/>
          </p15:clr>
        </p15:guide>
        <p15:guide id="3" orient="horz" pos="2798">
          <p15:clr>
            <a:srgbClr val="A4A3A4"/>
          </p15:clr>
        </p15:guide>
        <p15:guide id="4" orient="horz" pos="2743">
          <p15:clr>
            <a:srgbClr val="A4A3A4"/>
          </p15:clr>
        </p15:guide>
        <p15:guide id="5" orient="horz" pos="3111">
          <p15:clr>
            <a:srgbClr val="A4A3A4"/>
          </p15:clr>
        </p15:guide>
        <p15:guide id="6" orient="horz" pos="665">
          <p15:clr>
            <a:srgbClr val="A4A3A4"/>
          </p15:clr>
        </p15:guide>
        <p15:guide id="7" orient="horz" pos="1862">
          <p15:clr>
            <a:srgbClr val="A4A3A4"/>
          </p15:clr>
        </p15:guide>
        <p15:guide id="8" orient="horz" pos="1301">
          <p15:clr>
            <a:srgbClr val="A4A3A4"/>
          </p15:clr>
        </p15:guide>
        <p15:guide id="9" orient="horz" pos="1395">
          <p15:clr>
            <a:srgbClr val="A4A3A4"/>
          </p15:clr>
        </p15:guide>
        <p15:guide id="10" orient="horz" pos="3044">
          <p15:clr>
            <a:srgbClr val="A4A3A4"/>
          </p15:clr>
        </p15:guide>
        <p15:guide id="11" orient="horz" pos="2876">
          <p15:clr>
            <a:srgbClr val="A4A3A4"/>
          </p15:clr>
        </p15:guide>
        <p15:guide id="12" orient="horz" pos="593">
          <p15:clr>
            <a:srgbClr val="A4A3A4"/>
          </p15:clr>
        </p15:guide>
        <p15:guide id="13" pos="2880">
          <p15:clr>
            <a:srgbClr val="A4A3A4"/>
          </p15:clr>
        </p15:guide>
        <p15:guide id="14" pos="257">
          <p15:clr>
            <a:srgbClr val="A4A3A4"/>
          </p15:clr>
        </p15:guide>
        <p15:guide id="15" pos="5515">
          <p15:clr>
            <a:srgbClr val="A4A3A4"/>
          </p15:clr>
        </p15:guide>
        <p15:guide id="16" pos="5188">
          <p15:clr>
            <a:srgbClr val="A4A3A4"/>
          </p15:clr>
        </p15:guide>
        <p15:guide id="17" pos="3353">
          <p15:clr>
            <a:srgbClr val="A4A3A4"/>
          </p15:clr>
        </p15:guide>
        <p15:guide id="18" pos="4805">
          <p15:clr>
            <a:srgbClr val="A4A3A4"/>
          </p15:clr>
        </p15:guide>
        <p15:guide id="19" pos="1436">
          <p15:clr>
            <a:srgbClr val="A4A3A4"/>
          </p15:clr>
        </p15:guide>
        <p15:guide id="20" pos="794">
          <p15:clr>
            <a:srgbClr val="A4A3A4"/>
          </p15:clr>
        </p15:guide>
        <p15:guide id="21" pos="532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5179"/>
  </p:normalViewPr>
  <p:slideViewPr>
    <p:cSldViewPr showGuides="1">
      <p:cViewPr varScale="1">
        <p:scale>
          <a:sx n="145" d="100"/>
          <a:sy n="145" d="100"/>
        </p:scale>
        <p:origin x="624" y="120"/>
      </p:cViewPr>
      <p:guideLst>
        <p:guide orient="horz" pos="1620"/>
        <p:guide orient="horz" pos="715"/>
        <p:guide orient="horz" pos="2798"/>
        <p:guide orient="horz" pos="2743"/>
        <p:guide orient="horz" pos="3111"/>
        <p:guide orient="horz" pos="665"/>
        <p:guide orient="horz" pos="1862"/>
        <p:guide orient="horz" pos="1301"/>
        <p:guide orient="horz" pos="1395"/>
        <p:guide orient="horz" pos="3044"/>
        <p:guide orient="horz" pos="2876"/>
        <p:guide orient="horz" pos="593"/>
        <p:guide pos="2880"/>
        <p:guide pos="257"/>
        <p:guide pos="5515"/>
        <p:guide pos="5188"/>
        <p:guide pos="3353"/>
        <p:guide pos="4805"/>
        <p:guide pos="1436"/>
        <p:guide pos="794"/>
        <p:guide pos="532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F931201-D367-7243-B6ED-5F2F58DEADEA}" type="doc">
      <dgm:prSet loTypeId="urn:microsoft.com/office/officeart/2005/8/layout/vProcess5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0BFD367D-9BF2-674B-97C4-9AEA0C15AEC0}">
      <dgm:prSet phldrT="[Texte]"/>
      <dgm:spPr/>
      <dgm:t>
        <a:bodyPr/>
        <a:lstStyle/>
        <a:p>
          <a:pPr algn="ctr"/>
          <a:r>
            <a:rPr lang="fr-FR" dirty="0"/>
            <a:t>Découverte</a:t>
          </a:r>
          <a:r>
            <a:rPr lang="fr-FR" baseline="0" dirty="0"/>
            <a:t> de Californium par réalisation des applications de test Client-Serveur</a:t>
          </a:r>
          <a:endParaRPr lang="fr-FR" dirty="0"/>
        </a:p>
      </dgm:t>
    </dgm:pt>
    <dgm:pt modelId="{C5F836F3-DC24-444B-AEBE-115C185DECD6}" type="parTrans" cxnId="{EE68EECF-3E11-5742-B4E5-89B346DE6DBB}">
      <dgm:prSet/>
      <dgm:spPr/>
      <dgm:t>
        <a:bodyPr/>
        <a:lstStyle/>
        <a:p>
          <a:endParaRPr lang="fr-FR"/>
        </a:p>
      </dgm:t>
    </dgm:pt>
    <dgm:pt modelId="{CDC783DC-3DCD-2C49-A14F-FE16732217B8}" type="sibTrans" cxnId="{EE68EECF-3E11-5742-B4E5-89B346DE6DBB}">
      <dgm:prSet/>
      <dgm:spPr/>
      <dgm:t>
        <a:bodyPr/>
        <a:lstStyle/>
        <a:p>
          <a:endParaRPr lang="fr-FR"/>
        </a:p>
      </dgm:t>
    </dgm:pt>
    <dgm:pt modelId="{A6176266-375E-1B48-A765-041609BABB33}">
      <dgm:prSet phldrT="[Texte]"/>
      <dgm:spPr/>
      <dgm:t>
        <a:bodyPr/>
        <a:lstStyle/>
        <a:p>
          <a:pPr algn="ctr"/>
          <a:r>
            <a:rPr lang="fr-FR" dirty="0"/>
            <a:t>Intégration avec l'application tableau de bord du côté client</a:t>
          </a:r>
        </a:p>
      </dgm:t>
    </dgm:pt>
    <dgm:pt modelId="{671CCFDA-606B-BD46-8BD9-DBBBA6A37A3E}" type="parTrans" cxnId="{3D55EEBF-221A-1A4F-9C58-96A50D3279DA}">
      <dgm:prSet/>
      <dgm:spPr/>
      <dgm:t>
        <a:bodyPr/>
        <a:lstStyle/>
        <a:p>
          <a:endParaRPr lang="fr-FR"/>
        </a:p>
      </dgm:t>
    </dgm:pt>
    <dgm:pt modelId="{00DB1CFA-3DB5-564B-BFCD-453E6FD9E725}" type="sibTrans" cxnId="{3D55EEBF-221A-1A4F-9C58-96A50D3279DA}">
      <dgm:prSet/>
      <dgm:spPr/>
      <dgm:t>
        <a:bodyPr/>
        <a:lstStyle/>
        <a:p>
          <a:endParaRPr lang="fr-FR"/>
        </a:p>
      </dgm:t>
    </dgm:pt>
    <dgm:pt modelId="{C295532A-8B7E-5C4D-A8CC-23D7F6540D7F}">
      <dgm:prSet phldrT="[Texte]"/>
      <dgm:spPr/>
      <dgm:t>
        <a:bodyPr/>
        <a:lstStyle/>
        <a:p>
          <a:pPr algn="ctr"/>
          <a:r>
            <a:rPr lang="fr-FR" dirty="0"/>
            <a:t>Implémentation de l'observation des ressources</a:t>
          </a:r>
        </a:p>
      </dgm:t>
    </dgm:pt>
    <dgm:pt modelId="{F4F5FA5E-6950-D747-8D92-535C4B26EEDB}" type="parTrans" cxnId="{FCFB35B8-200D-424D-9574-CB2DFA9DB6E0}">
      <dgm:prSet/>
      <dgm:spPr/>
      <dgm:t>
        <a:bodyPr/>
        <a:lstStyle/>
        <a:p>
          <a:endParaRPr lang="fr-FR"/>
        </a:p>
      </dgm:t>
    </dgm:pt>
    <dgm:pt modelId="{0C712778-227D-FB40-9F9D-587583FD17BC}" type="sibTrans" cxnId="{FCFB35B8-200D-424D-9574-CB2DFA9DB6E0}">
      <dgm:prSet/>
      <dgm:spPr/>
      <dgm:t>
        <a:bodyPr/>
        <a:lstStyle/>
        <a:p>
          <a:endParaRPr lang="fr-FR"/>
        </a:p>
      </dgm:t>
    </dgm:pt>
    <dgm:pt modelId="{3C18FC52-EF53-C543-ABAA-9B38D9A074C7}">
      <dgm:prSet/>
      <dgm:spPr/>
      <dgm:t>
        <a:bodyPr/>
        <a:lstStyle/>
        <a:p>
          <a:pPr algn="ctr"/>
          <a:r>
            <a:rPr lang="fr-FR" dirty="0"/>
            <a:t>Réunion Tuteur N°4: Gestion de conflits sur GIT, discussion de l'architecture côté serveur</a:t>
          </a:r>
        </a:p>
      </dgm:t>
    </dgm:pt>
    <dgm:pt modelId="{BC9E5EC4-8BBC-5143-8A22-08BA7D6F7B8A}" type="parTrans" cxnId="{46EDEBA2-29B7-3643-A196-C940F4027B4E}">
      <dgm:prSet/>
      <dgm:spPr/>
      <dgm:t>
        <a:bodyPr/>
        <a:lstStyle/>
        <a:p>
          <a:endParaRPr lang="fr-FR"/>
        </a:p>
      </dgm:t>
    </dgm:pt>
    <dgm:pt modelId="{DBF6CE8D-892A-C64A-B15A-C8D70A813BE6}" type="sibTrans" cxnId="{46EDEBA2-29B7-3643-A196-C940F4027B4E}">
      <dgm:prSet/>
      <dgm:spPr/>
      <dgm:t>
        <a:bodyPr/>
        <a:lstStyle/>
        <a:p>
          <a:endParaRPr lang="fr-FR"/>
        </a:p>
      </dgm:t>
    </dgm:pt>
    <dgm:pt modelId="{77DF8E2D-9022-4B4C-9D66-F4C91E6D479D}">
      <dgm:prSet/>
      <dgm:spPr/>
      <dgm:t>
        <a:bodyPr/>
        <a:lstStyle/>
        <a:p>
          <a:pPr algn="ctr"/>
          <a:r>
            <a:rPr lang="fr-FR" dirty="0"/>
            <a:t>Intégration avec les Readers et le simulateur de l'OSV côté serveur</a:t>
          </a:r>
        </a:p>
        <a:p>
          <a:pPr algn="ctr"/>
          <a:r>
            <a:rPr lang="fr-FR" dirty="0"/>
            <a:t>Sérialisation</a:t>
          </a:r>
          <a:r>
            <a:rPr lang="fr-FR" baseline="0" dirty="0"/>
            <a:t> des réponses au format JSON</a:t>
          </a:r>
          <a:endParaRPr lang="fr-FR" dirty="0"/>
        </a:p>
      </dgm:t>
    </dgm:pt>
    <dgm:pt modelId="{B84ADAF9-E238-F047-87C4-54BE6833367C}" type="parTrans" cxnId="{401C2A41-FCD6-1A4D-BEAB-877E900A4B42}">
      <dgm:prSet/>
      <dgm:spPr/>
      <dgm:t>
        <a:bodyPr/>
        <a:lstStyle/>
        <a:p>
          <a:endParaRPr lang="fr-FR"/>
        </a:p>
      </dgm:t>
    </dgm:pt>
    <dgm:pt modelId="{F3214BA7-D23E-3147-904B-0DFF9FAFF2C3}" type="sibTrans" cxnId="{401C2A41-FCD6-1A4D-BEAB-877E900A4B42}">
      <dgm:prSet/>
      <dgm:spPr/>
      <dgm:t>
        <a:bodyPr/>
        <a:lstStyle/>
        <a:p>
          <a:endParaRPr lang="fr-FR"/>
        </a:p>
      </dgm:t>
    </dgm:pt>
    <dgm:pt modelId="{22CE627A-EFBE-1747-B806-1D725637DF7B}" type="pres">
      <dgm:prSet presAssocID="{CF931201-D367-7243-B6ED-5F2F58DEADEA}" presName="outerComposite" presStyleCnt="0">
        <dgm:presLayoutVars>
          <dgm:chMax val="5"/>
          <dgm:dir/>
          <dgm:resizeHandles val="exact"/>
        </dgm:presLayoutVars>
      </dgm:prSet>
      <dgm:spPr/>
    </dgm:pt>
    <dgm:pt modelId="{2B6ED9E2-D41B-D14B-BE9E-7D64EC6A3F4D}" type="pres">
      <dgm:prSet presAssocID="{CF931201-D367-7243-B6ED-5F2F58DEADEA}" presName="dummyMaxCanvas" presStyleCnt="0">
        <dgm:presLayoutVars/>
      </dgm:prSet>
      <dgm:spPr/>
    </dgm:pt>
    <dgm:pt modelId="{56278135-1C0F-B14C-B76F-71BEE4FA813B}" type="pres">
      <dgm:prSet presAssocID="{CF931201-D367-7243-B6ED-5F2F58DEADEA}" presName="FiveNodes_1" presStyleLbl="node1" presStyleIdx="0" presStyleCnt="5">
        <dgm:presLayoutVars>
          <dgm:bulletEnabled val="1"/>
        </dgm:presLayoutVars>
      </dgm:prSet>
      <dgm:spPr/>
    </dgm:pt>
    <dgm:pt modelId="{7FB61E85-1106-8D40-BE19-22127AD6C9A6}" type="pres">
      <dgm:prSet presAssocID="{CF931201-D367-7243-B6ED-5F2F58DEADEA}" presName="FiveNodes_2" presStyleLbl="node1" presStyleIdx="1" presStyleCnt="5">
        <dgm:presLayoutVars>
          <dgm:bulletEnabled val="1"/>
        </dgm:presLayoutVars>
      </dgm:prSet>
      <dgm:spPr/>
    </dgm:pt>
    <dgm:pt modelId="{5B8BA1A3-0A49-2242-81C6-328CA6469C5D}" type="pres">
      <dgm:prSet presAssocID="{CF931201-D367-7243-B6ED-5F2F58DEADEA}" presName="FiveNodes_3" presStyleLbl="node1" presStyleIdx="2" presStyleCnt="5">
        <dgm:presLayoutVars>
          <dgm:bulletEnabled val="1"/>
        </dgm:presLayoutVars>
      </dgm:prSet>
      <dgm:spPr/>
    </dgm:pt>
    <dgm:pt modelId="{645CF77B-11F9-884F-8F29-0845B241BCE5}" type="pres">
      <dgm:prSet presAssocID="{CF931201-D367-7243-B6ED-5F2F58DEADEA}" presName="FiveNodes_4" presStyleLbl="node1" presStyleIdx="3" presStyleCnt="5">
        <dgm:presLayoutVars>
          <dgm:bulletEnabled val="1"/>
        </dgm:presLayoutVars>
      </dgm:prSet>
      <dgm:spPr/>
    </dgm:pt>
    <dgm:pt modelId="{236569CA-9FC4-0A40-9216-470924BBDF38}" type="pres">
      <dgm:prSet presAssocID="{CF931201-D367-7243-B6ED-5F2F58DEADEA}" presName="FiveNodes_5" presStyleLbl="node1" presStyleIdx="4" presStyleCnt="5">
        <dgm:presLayoutVars>
          <dgm:bulletEnabled val="1"/>
        </dgm:presLayoutVars>
      </dgm:prSet>
      <dgm:spPr/>
    </dgm:pt>
    <dgm:pt modelId="{17B74987-963E-324B-BAA4-F6B1795D61A1}" type="pres">
      <dgm:prSet presAssocID="{CF931201-D367-7243-B6ED-5F2F58DEADEA}" presName="FiveConn_1-2" presStyleLbl="fgAccFollowNode1" presStyleIdx="0" presStyleCnt="4">
        <dgm:presLayoutVars>
          <dgm:bulletEnabled val="1"/>
        </dgm:presLayoutVars>
      </dgm:prSet>
      <dgm:spPr/>
    </dgm:pt>
    <dgm:pt modelId="{DAFAE5CF-480D-704A-83A4-DA5A9EAD0D0A}" type="pres">
      <dgm:prSet presAssocID="{CF931201-D367-7243-B6ED-5F2F58DEADEA}" presName="FiveConn_2-3" presStyleLbl="fgAccFollowNode1" presStyleIdx="1" presStyleCnt="4">
        <dgm:presLayoutVars>
          <dgm:bulletEnabled val="1"/>
        </dgm:presLayoutVars>
      </dgm:prSet>
      <dgm:spPr/>
    </dgm:pt>
    <dgm:pt modelId="{111B0F15-08C5-B94C-BF45-C60AFB6D308C}" type="pres">
      <dgm:prSet presAssocID="{CF931201-D367-7243-B6ED-5F2F58DEADEA}" presName="FiveConn_3-4" presStyleLbl="fgAccFollowNode1" presStyleIdx="2" presStyleCnt="4">
        <dgm:presLayoutVars>
          <dgm:bulletEnabled val="1"/>
        </dgm:presLayoutVars>
      </dgm:prSet>
      <dgm:spPr/>
    </dgm:pt>
    <dgm:pt modelId="{4558AF39-5BB1-FF4C-B0CE-3A6ABE14E8B7}" type="pres">
      <dgm:prSet presAssocID="{CF931201-D367-7243-B6ED-5F2F58DEADEA}" presName="FiveConn_4-5" presStyleLbl="fgAccFollowNode1" presStyleIdx="3" presStyleCnt="4">
        <dgm:presLayoutVars>
          <dgm:bulletEnabled val="1"/>
        </dgm:presLayoutVars>
      </dgm:prSet>
      <dgm:spPr/>
    </dgm:pt>
    <dgm:pt modelId="{54D1F680-CF31-5644-86DC-2A3DFD324ED8}" type="pres">
      <dgm:prSet presAssocID="{CF931201-D367-7243-B6ED-5F2F58DEADEA}" presName="FiveNodes_1_text" presStyleLbl="node1" presStyleIdx="4" presStyleCnt="5">
        <dgm:presLayoutVars>
          <dgm:bulletEnabled val="1"/>
        </dgm:presLayoutVars>
      </dgm:prSet>
      <dgm:spPr/>
    </dgm:pt>
    <dgm:pt modelId="{592673C0-163C-A840-BC20-57C7EBE7D6FC}" type="pres">
      <dgm:prSet presAssocID="{CF931201-D367-7243-B6ED-5F2F58DEADEA}" presName="FiveNodes_2_text" presStyleLbl="node1" presStyleIdx="4" presStyleCnt="5">
        <dgm:presLayoutVars>
          <dgm:bulletEnabled val="1"/>
        </dgm:presLayoutVars>
      </dgm:prSet>
      <dgm:spPr/>
    </dgm:pt>
    <dgm:pt modelId="{D12BD2A6-CBC9-D240-911C-17A288956FBE}" type="pres">
      <dgm:prSet presAssocID="{CF931201-D367-7243-B6ED-5F2F58DEADEA}" presName="FiveNodes_3_text" presStyleLbl="node1" presStyleIdx="4" presStyleCnt="5">
        <dgm:presLayoutVars>
          <dgm:bulletEnabled val="1"/>
        </dgm:presLayoutVars>
      </dgm:prSet>
      <dgm:spPr/>
    </dgm:pt>
    <dgm:pt modelId="{DBB47F44-6603-E847-AF5E-2EA17F841E72}" type="pres">
      <dgm:prSet presAssocID="{CF931201-D367-7243-B6ED-5F2F58DEADEA}" presName="FiveNodes_4_text" presStyleLbl="node1" presStyleIdx="4" presStyleCnt="5">
        <dgm:presLayoutVars>
          <dgm:bulletEnabled val="1"/>
        </dgm:presLayoutVars>
      </dgm:prSet>
      <dgm:spPr/>
    </dgm:pt>
    <dgm:pt modelId="{B4BB305B-615F-344F-B556-EAB9089A2465}" type="pres">
      <dgm:prSet presAssocID="{CF931201-D367-7243-B6ED-5F2F58DEADEA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5770A911-6DCF-0941-A68B-832CAA1C47B4}" type="presOf" srcId="{3C18FC52-EF53-C543-ABAA-9B38D9A074C7}" destId="{7FB61E85-1106-8D40-BE19-22127AD6C9A6}" srcOrd="0" destOrd="0" presId="urn:microsoft.com/office/officeart/2005/8/layout/vProcess5"/>
    <dgm:cxn modelId="{B0EBBC13-85F4-1B4A-BDBB-3B5C365525DE}" type="presOf" srcId="{C295532A-8B7E-5C4D-A8CC-23D7F6540D7F}" destId="{B4BB305B-615F-344F-B556-EAB9089A2465}" srcOrd="1" destOrd="0" presId="urn:microsoft.com/office/officeart/2005/8/layout/vProcess5"/>
    <dgm:cxn modelId="{67AB9916-270B-CD4E-BC95-D72CC0E81C83}" type="presOf" srcId="{CF931201-D367-7243-B6ED-5F2F58DEADEA}" destId="{22CE627A-EFBE-1747-B806-1D725637DF7B}" srcOrd="0" destOrd="0" presId="urn:microsoft.com/office/officeart/2005/8/layout/vProcess5"/>
    <dgm:cxn modelId="{E9562318-B16E-F441-91C4-D4AFF886B0CE}" type="presOf" srcId="{CDC783DC-3DCD-2C49-A14F-FE16732217B8}" destId="{17B74987-963E-324B-BAA4-F6B1795D61A1}" srcOrd="0" destOrd="0" presId="urn:microsoft.com/office/officeart/2005/8/layout/vProcess5"/>
    <dgm:cxn modelId="{95E8E819-DA94-154A-B879-475E0B691836}" type="presOf" srcId="{77DF8E2D-9022-4B4C-9D66-F4C91E6D479D}" destId="{D12BD2A6-CBC9-D240-911C-17A288956FBE}" srcOrd="1" destOrd="0" presId="urn:microsoft.com/office/officeart/2005/8/layout/vProcess5"/>
    <dgm:cxn modelId="{16216E2E-A607-BA43-B4A6-9D8420E4B840}" type="presOf" srcId="{A6176266-375E-1B48-A765-041609BABB33}" destId="{645CF77B-11F9-884F-8F29-0845B241BCE5}" srcOrd="0" destOrd="0" presId="urn:microsoft.com/office/officeart/2005/8/layout/vProcess5"/>
    <dgm:cxn modelId="{7A510535-1BE5-3545-8075-8947213AF023}" type="presOf" srcId="{DBF6CE8D-892A-C64A-B15A-C8D70A813BE6}" destId="{DAFAE5CF-480D-704A-83A4-DA5A9EAD0D0A}" srcOrd="0" destOrd="0" presId="urn:microsoft.com/office/officeart/2005/8/layout/vProcess5"/>
    <dgm:cxn modelId="{401C2A41-FCD6-1A4D-BEAB-877E900A4B42}" srcId="{CF931201-D367-7243-B6ED-5F2F58DEADEA}" destId="{77DF8E2D-9022-4B4C-9D66-F4C91E6D479D}" srcOrd="2" destOrd="0" parTransId="{B84ADAF9-E238-F047-87C4-54BE6833367C}" sibTransId="{F3214BA7-D23E-3147-904B-0DFF9FAFF2C3}"/>
    <dgm:cxn modelId="{B246044F-4EDF-AC41-8035-1F6694D9614F}" type="presOf" srcId="{3C18FC52-EF53-C543-ABAA-9B38D9A074C7}" destId="{592673C0-163C-A840-BC20-57C7EBE7D6FC}" srcOrd="1" destOrd="0" presId="urn:microsoft.com/office/officeart/2005/8/layout/vProcess5"/>
    <dgm:cxn modelId="{1D2C9C7F-F981-9D4C-AD06-4E2F3A20416C}" type="presOf" srcId="{C295532A-8B7E-5C4D-A8CC-23D7F6540D7F}" destId="{236569CA-9FC4-0A40-9216-470924BBDF38}" srcOrd="0" destOrd="0" presId="urn:microsoft.com/office/officeart/2005/8/layout/vProcess5"/>
    <dgm:cxn modelId="{706B80A2-819D-0042-BB12-517A4FE3AD3C}" type="presOf" srcId="{77DF8E2D-9022-4B4C-9D66-F4C91E6D479D}" destId="{5B8BA1A3-0A49-2242-81C6-328CA6469C5D}" srcOrd="0" destOrd="0" presId="urn:microsoft.com/office/officeart/2005/8/layout/vProcess5"/>
    <dgm:cxn modelId="{46EDEBA2-29B7-3643-A196-C940F4027B4E}" srcId="{CF931201-D367-7243-B6ED-5F2F58DEADEA}" destId="{3C18FC52-EF53-C543-ABAA-9B38D9A074C7}" srcOrd="1" destOrd="0" parTransId="{BC9E5EC4-8BBC-5143-8A22-08BA7D6F7B8A}" sibTransId="{DBF6CE8D-892A-C64A-B15A-C8D70A813BE6}"/>
    <dgm:cxn modelId="{69656EB3-834D-504F-80E0-4280339600BE}" type="presOf" srcId="{A6176266-375E-1B48-A765-041609BABB33}" destId="{DBB47F44-6603-E847-AF5E-2EA17F841E72}" srcOrd="1" destOrd="0" presId="urn:microsoft.com/office/officeart/2005/8/layout/vProcess5"/>
    <dgm:cxn modelId="{FCFB35B8-200D-424D-9574-CB2DFA9DB6E0}" srcId="{CF931201-D367-7243-B6ED-5F2F58DEADEA}" destId="{C295532A-8B7E-5C4D-A8CC-23D7F6540D7F}" srcOrd="4" destOrd="0" parTransId="{F4F5FA5E-6950-D747-8D92-535C4B26EEDB}" sibTransId="{0C712778-227D-FB40-9F9D-587583FD17BC}"/>
    <dgm:cxn modelId="{432ED1BE-8D72-BC45-B18B-CF56A14F76FF}" type="presOf" srcId="{0BFD367D-9BF2-674B-97C4-9AEA0C15AEC0}" destId="{54D1F680-CF31-5644-86DC-2A3DFD324ED8}" srcOrd="1" destOrd="0" presId="urn:microsoft.com/office/officeart/2005/8/layout/vProcess5"/>
    <dgm:cxn modelId="{3D55EEBF-221A-1A4F-9C58-96A50D3279DA}" srcId="{CF931201-D367-7243-B6ED-5F2F58DEADEA}" destId="{A6176266-375E-1B48-A765-041609BABB33}" srcOrd="3" destOrd="0" parTransId="{671CCFDA-606B-BD46-8BD9-DBBBA6A37A3E}" sibTransId="{00DB1CFA-3DB5-564B-BFCD-453E6FD9E725}"/>
    <dgm:cxn modelId="{EE68EECF-3E11-5742-B4E5-89B346DE6DBB}" srcId="{CF931201-D367-7243-B6ED-5F2F58DEADEA}" destId="{0BFD367D-9BF2-674B-97C4-9AEA0C15AEC0}" srcOrd="0" destOrd="0" parTransId="{C5F836F3-DC24-444B-AEBE-115C185DECD6}" sibTransId="{CDC783DC-3DCD-2C49-A14F-FE16732217B8}"/>
    <dgm:cxn modelId="{B08FACD3-276B-3F4E-815B-024BE8A86BCB}" type="presOf" srcId="{F3214BA7-D23E-3147-904B-0DFF9FAFF2C3}" destId="{111B0F15-08C5-B94C-BF45-C60AFB6D308C}" srcOrd="0" destOrd="0" presId="urn:microsoft.com/office/officeart/2005/8/layout/vProcess5"/>
    <dgm:cxn modelId="{AF146EE0-A27E-0A4C-898E-75371DE97E5E}" type="presOf" srcId="{0BFD367D-9BF2-674B-97C4-9AEA0C15AEC0}" destId="{56278135-1C0F-B14C-B76F-71BEE4FA813B}" srcOrd="0" destOrd="0" presId="urn:microsoft.com/office/officeart/2005/8/layout/vProcess5"/>
    <dgm:cxn modelId="{498437EF-6AC1-B74D-AB89-82B97F2E8B40}" type="presOf" srcId="{00DB1CFA-3DB5-564B-BFCD-453E6FD9E725}" destId="{4558AF39-5BB1-FF4C-B0CE-3A6ABE14E8B7}" srcOrd="0" destOrd="0" presId="urn:microsoft.com/office/officeart/2005/8/layout/vProcess5"/>
    <dgm:cxn modelId="{1535AE58-6488-7F4C-B6E2-7BD72ADF3210}" type="presParOf" srcId="{22CE627A-EFBE-1747-B806-1D725637DF7B}" destId="{2B6ED9E2-D41B-D14B-BE9E-7D64EC6A3F4D}" srcOrd="0" destOrd="0" presId="urn:microsoft.com/office/officeart/2005/8/layout/vProcess5"/>
    <dgm:cxn modelId="{30908748-F420-2B47-98A1-BC9F79709C39}" type="presParOf" srcId="{22CE627A-EFBE-1747-B806-1D725637DF7B}" destId="{56278135-1C0F-B14C-B76F-71BEE4FA813B}" srcOrd="1" destOrd="0" presId="urn:microsoft.com/office/officeart/2005/8/layout/vProcess5"/>
    <dgm:cxn modelId="{5AEBCCA1-6ECE-5443-82F8-664DD519144B}" type="presParOf" srcId="{22CE627A-EFBE-1747-B806-1D725637DF7B}" destId="{7FB61E85-1106-8D40-BE19-22127AD6C9A6}" srcOrd="2" destOrd="0" presId="urn:microsoft.com/office/officeart/2005/8/layout/vProcess5"/>
    <dgm:cxn modelId="{8392F6C9-B7FB-AC48-B0FA-A2D3DD6A938A}" type="presParOf" srcId="{22CE627A-EFBE-1747-B806-1D725637DF7B}" destId="{5B8BA1A3-0A49-2242-81C6-328CA6469C5D}" srcOrd="3" destOrd="0" presId="urn:microsoft.com/office/officeart/2005/8/layout/vProcess5"/>
    <dgm:cxn modelId="{34C55C07-C2FF-274C-898C-1D7BABF328E3}" type="presParOf" srcId="{22CE627A-EFBE-1747-B806-1D725637DF7B}" destId="{645CF77B-11F9-884F-8F29-0845B241BCE5}" srcOrd="4" destOrd="0" presId="urn:microsoft.com/office/officeart/2005/8/layout/vProcess5"/>
    <dgm:cxn modelId="{C04C1495-0B8F-C94F-BC93-4A78315EDE76}" type="presParOf" srcId="{22CE627A-EFBE-1747-B806-1D725637DF7B}" destId="{236569CA-9FC4-0A40-9216-470924BBDF38}" srcOrd="5" destOrd="0" presId="urn:microsoft.com/office/officeart/2005/8/layout/vProcess5"/>
    <dgm:cxn modelId="{08B1748D-B7AE-F744-9336-2C472286AC0D}" type="presParOf" srcId="{22CE627A-EFBE-1747-B806-1D725637DF7B}" destId="{17B74987-963E-324B-BAA4-F6B1795D61A1}" srcOrd="6" destOrd="0" presId="urn:microsoft.com/office/officeart/2005/8/layout/vProcess5"/>
    <dgm:cxn modelId="{AA5D3BF9-D73A-8B4E-A973-73A953D80920}" type="presParOf" srcId="{22CE627A-EFBE-1747-B806-1D725637DF7B}" destId="{DAFAE5CF-480D-704A-83A4-DA5A9EAD0D0A}" srcOrd="7" destOrd="0" presId="urn:microsoft.com/office/officeart/2005/8/layout/vProcess5"/>
    <dgm:cxn modelId="{5D67BECC-8CF4-704E-B17D-8FEAE0540B5A}" type="presParOf" srcId="{22CE627A-EFBE-1747-B806-1D725637DF7B}" destId="{111B0F15-08C5-B94C-BF45-C60AFB6D308C}" srcOrd="8" destOrd="0" presId="urn:microsoft.com/office/officeart/2005/8/layout/vProcess5"/>
    <dgm:cxn modelId="{96C8F036-B005-E94E-872A-B5932F4975F0}" type="presParOf" srcId="{22CE627A-EFBE-1747-B806-1D725637DF7B}" destId="{4558AF39-5BB1-FF4C-B0CE-3A6ABE14E8B7}" srcOrd="9" destOrd="0" presId="urn:microsoft.com/office/officeart/2005/8/layout/vProcess5"/>
    <dgm:cxn modelId="{47E3DD5B-75BE-564E-BB90-63B45AFCC89E}" type="presParOf" srcId="{22CE627A-EFBE-1747-B806-1D725637DF7B}" destId="{54D1F680-CF31-5644-86DC-2A3DFD324ED8}" srcOrd="10" destOrd="0" presId="urn:microsoft.com/office/officeart/2005/8/layout/vProcess5"/>
    <dgm:cxn modelId="{3FC868AA-B60A-3447-85DC-F5256F3E45AA}" type="presParOf" srcId="{22CE627A-EFBE-1747-B806-1D725637DF7B}" destId="{592673C0-163C-A840-BC20-57C7EBE7D6FC}" srcOrd="11" destOrd="0" presId="urn:microsoft.com/office/officeart/2005/8/layout/vProcess5"/>
    <dgm:cxn modelId="{530641B3-1E0B-074B-A860-C4D38DD87C97}" type="presParOf" srcId="{22CE627A-EFBE-1747-B806-1D725637DF7B}" destId="{D12BD2A6-CBC9-D240-911C-17A288956FBE}" srcOrd="12" destOrd="0" presId="urn:microsoft.com/office/officeart/2005/8/layout/vProcess5"/>
    <dgm:cxn modelId="{19817337-F6CA-6643-B1E4-DFBF478D7273}" type="presParOf" srcId="{22CE627A-EFBE-1747-B806-1D725637DF7B}" destId="{DBB47F44-6603-E847-AF5E-2EA17F841E72}" srcOrd="13" destOrd="0" presId="urn:microsoft.com/office/officeart/2005/8/layout/vProcess5"/>
    <dgm:cxn modelId="{2A160C9C-2D43-BD49-8694-D8CA869A829C}" type="presParOf" srcId="{22CE627A-EFBE-1747-B806-1D725637DF7B}" destId="{B4BB305B-615F-344F-B556-EAB9089A2465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278135-1C0F-B14C-B76F-71BEE4FA813B}">
      <dsp:nvSpPr>
        <dsp:cNvPr id="0" name=""/>
        <dsp:cNvSpPr/>
      </dsp:nvSpPr>
      <dsp:spPr>
        <a:xfrm>
          <a:off x="0" y="0"/>
          <a:ext cx="6437026" cy="59378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Découverte</a:t>
          </a:r>
          <a:r>
            <a:rPr lang="fr-FR" sz="1400" kern="1200" baseline="0" dirty="0"/>
            <a:t> de Californium par réalisation des applications de test Client-Serveur</a:t>
          </a:r>
          <a:endParaRPr lang="fr-FR" sz="1400" kern="1200" dirty="0"/>
        </a:p>
      </dsp:txBody>
      <dsp:txXfrm>
        <a:off x="17391" y="17391"/>
        <a:ext cx="5726810" cy="559006"/>
      </dsp:txXfrm>
    </dsp:sp>
    <dsp:sp modelId="{7FB61E85-1106-8D40-BE19-22127AD6C9A6}">
      <dsp:nvSpPr>
        <dsp:cNvPr id="0" name=""/>
        <dsp:cNvSpPr/>
      </dsp:nvSpPr>
      <dsp:spPr>
        <a:xfrm>
          <a:off x="480687" y="676259"/>
          <a:ext cx="6437026" cy="59378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Réunion Tuteur N°4: Gestion de conflits sur GIT, discussion de l'architecture côté serveur</a:t>
          </a:r>
        </a:p>
      </dsp:txBody>
      <dsp:txXfrm>
        <a:off x="498078" y="693650"/>
        <a:ext cx="5535595" cy="559006"/>
      </dsp:txXfrm>
    </dsp:sp>
    <dsp:sp modelId="{5B8BA1A3-0A49-2242-81C6-328CA6469C5D}">
      <dsp:nvSpPr>
        <dsp:cNvPr id="0" name=""/>
        <dsp:cNvSpPr/>
      </dsp:nvSpPr>
      <dsp:spPr>
        <a:xfrm>
          <a:off x="961374" y="1352518"/>
          <a:ext cx="6437026" cy="59378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Intégration avec les Readers et le simulateur de l'OSV côté serveur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Sérialisation</a:t>
          </a:r>
          <a:r>
            <a:rPr lang="fr-FR" sz="1400" kern="1200" baseline="0" dirty="0"/>
            <a:t> des réponses au format JSON</a:t>
          </a:r>
          <a:endParaRPr lang="fr-FR" sz="1400" kern="1200" dirty="0"/>
        </a:p>
      </dsp:txBody>
      <dsp:txXfrm>
        <a:off x="978765" y="1369909"/>
        <a:ext cx="5535595" cy="559006"/>
      </dsp:txXfrm>
    </dsp:sp>
    <dsp:sp modelId="{645CF77B-11F9-884F-8F29-0845B241BCE5}">
      <dsp:nvSpPr>
        <dsp:cNvPr id="0" name=""/>
        <dsp:cNvSpPr/>
      </dsp:nvSpPr>
      <dsp:spPr>
        <a:xfrm>
          <a:off x="1442061" y="2028777"/>
          <a:ext cx="6437026" cy="59378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Intégration avec l'application tableau de bord du côté client</a:t>
          </a:r>
        </a:p>
      </dsp:txBody>
      <dsp:txXfrm>
        <a:off x="1459452" y="2046168"/>
        <a:ext cx="5535595" cy="559006"/>
      </dsp:txXfrm>
    </dsp:sp>
    <dsp:sp modelId="{236569CA-9FC4-0A40-9216-470924BBDF38}">
      <dsp:nvSpPr>
        <dsp:cNvPr id="0" name=""/>
        <dsp:cNvSpPr/>
      </dsp:nvSpPr>
      <dsp:spPr>
        <a:xfrm>
          <a:off x="1922748" y="2705036"/>
          <a:ext cx="6437026" cy="59378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Implémentation de l'observation des ressources</a:t>
          </a:r>
        </a:p>
      </dsp:txBody>
      <dsp:txXfrm>
        <a:off x="1940139" y="2722427"/>
        <a:ext cx="5535595" cy="559006"/>
      </dsp:txXfrm>
    </dsp:sp>
    <dsp:sp modelId="{17B74987-963E-324B-BAA4-F6B1795D61A1}">
      <dsp:nvSpPr>
        <dsp:cNvPr id="0" name=""/>
        <dsp:cNvSpPr/>
      </dsp:nvSpPr>
      <dsp:spPr>
        <a:xfrm>
          <a:off x="6051064" y="433795"/>
          <a:ext cx="385962" cy="385962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800" kern="1200"/>
        </a:p>
      </dsp:txBody>
      <dsp:txXfrm>
        <a:off x="6137905" y="433795"/>
        <a:ext cx="212280" cy="290436"/>
      </dsp:txXfrm>
    </dsp:sp>
    <dsp:sp modelId="{DAFAE5CF-480D-704A-83A4-DA5A9EAD0D0A}">
      <dsp:nvSpPr>
        <dsp:cNvPr id="0" name=""/>
        <dsp:cNvSpPr/>
      </dsp:nvSpPr>
      <dsp:spPr>
        <a:xfrm>
          <a:off x="6531751" y="1110054"/>
          <a:ext cx="385962" cy="385962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800" kern="1200"/>
        </a:p>
      </dsp:txBody>
      <dsp:txXfrm>
        <a:off x="6618592" y="1110054"/>
        <a:ext cx="212280" cy="290436"/>
      </dsp:txXfrm>
    </dsp:sp>
    <dsp:sp modelId="{111B0F15-08C5-B94C-BF45-C60AFB6D308C}">
      <dsp:nvSpPr>
        <dsp:cNvPr id="0" name=""/>
        <dsp:cNvSpPr/>
      </dsp:nvSpPr>
      <dsp:spPr>
        <a:xfrm>
          <a:off x="7012438" y="1776417"/>
          <a:ext cx="385962" cy="385962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800" kern="1200"/>
        </a:p>
      </dsp:txBody>
      <dsp:txXfrm>
        <a:off x="7099279" y="1776417"/>
        <a:ext cx="212280" cy="290436"/>
      </dsp:txXfrm>
    </dsp:sp>
    <dsp:sp modelId="{4558AF39-5BB1-FF4C-B0CE-3A6ABE14E8B7}">
      <dsp:nvSpPr>
        <dsp:cNvPr id="0" name=""/>
        <dsp:cNvSpPr/>
      </dsp:nvSpPr>
      <dsp:spPr>
        <a:xfrm>
          <a:off x="7493125" y="2459274"/>
          <a:ext cx="385962" cy="385962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800" kern="1200"/>
        </a:p>
      </dsp:txBody>
      <dsp:txXfrm>
        <a:off x="7579966" y="2459274"/>
        <a:ext cx="212280" cy="29043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B50710-B8B7-4D8F-BDE7-5C763412CDFD}" type="datetimeFigureOut">
              <a:rPr lang="fr-FR" smtClean="0"/>
              <a:t>31/05/2017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906ACB-0641-497D-A6F6-17171FCA9B1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159763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906ACB-0641-497D-A6F6-17171FCA9B16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075109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uver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Forme libre 26"/>
          <p:cNvSpPr/>
          <p:nvPr userDrawn="1"/>
        </p:nvSpPr>
        <p:spPr>
          <a:xfrm rot="8100000">
            <a:off x="615594" y="2990457"/>
            <a:ext cx="3639216" cy="4029858"/>
          </a:xfrm>
          <a:custGeom>
            <a:avLst/>
            <a:gdLst>
              <a:gd name="connsiteX0" fmla="*/ 0 w 3639216"/>
              <a:gd name="connsiteY0" fmla="*/ 4029858 h 4029858"/>
              <a:gd name="connsiteX1" fmla="*/ 0 w 3639216"/>
              <a:gd name="connsiteY1" fmla="*/ 2386471 h 4029858"/>
              <a:gd name="connsiteX2" fmla="*/ 0 w 3639216"/>
              <a:gd name="connsiteY2" fmla="*/ 0 h 4029858"/>
              <a:gd name="connsiteX3" fmla="*/ 3639216 w 3639216"/>
              <a:gd name="connsiteY3" fmla="*/ 3639216 h 4029858"/>
              <a:gd name="connsiteX4" fmla="*/ 3248574 w 3639216"/>
              <a:gd name="connsiteY4" fmla="*/ 4029858 h 4029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39216" h="4029858">
                <a:moveTo>
                  <a:pt x="0" y="4029858"/>
                </a:moveTo>
                <a:lnTo>
                  <a:pt x="0" y="2386471"/>
                </a:lnTo>
                <a:lnTo>
                  <a:pt x="0" y="0"/>
                </a:lnTo>
                <a:lnTo>
                  <a:pt x="3639216" y="3639216"/>
                </a:lnTo>
                <a:lnTo>
                  <a:pt x="3248574" y="402985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Forme libre 27"/>
          <p:cNvSpPr/>
          <p:nvPr userDrawn="1"/>
        </p:nvSpPr>
        <p:spPr>
          <a:xfrm rot="8100000">
            <a:off x="-2098600" y="-475418"/>
            <a:ext cx="6492725" cy="3246363"/>
          </a:xfrm>
          <a:custGeom>
            <a:avLst/>
            <a:gdLst>
              <a:gd name="connsiteX0" fmla="*/ 3244147 w 6492725"/>
              <a:gd name="connsiteY0" fmla="*/ 3244147 h 3246363"/>
              <a:gd name="connsiteX1" fmla="*/ 0 w 6492725"/>
              <a:gd name="connsiteY1" fmla="*/ 0 h 3246363"/>
              <a:gd name="connsiteX2" fmla="*/ 3244147 w 6492725"/>
              <a:gd name="connsiteY2" fmla="*/ 0 h 3246363"/>
              <a:gd name="connsiteX3" fmla="*/ 3246363 w 6492725"/>
              <a:gd name="connsiteY3" fmla="*/ 3246363 h 3246363"/>
              <a:gd name="connsiteX4" fmla="*/ 3244148 w 6492725"/>
              <a:gd name="connsiteY4" fmla="*/ 3244148 h 3246363"/>
              <a:gd name="connsiteX5" fmla="*/ 3244148 w 6492725"/>
              <a:gd name="connsiteY5" fmla="*/ 0 h 3246363"/>
              <a:gd name="connsiteX6" fmla="*/ 6492725 w 6492725"/>
              <a:gd name="connsiteY6" fmla="*/ 0 h 3246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492725" h="3246363">
                <a:moveTo>
                  <a:pt x="3244147" y="3244147"/>
                </a:moveTo>
                <a:lnTo>
                  <a:pt x="0" y="0"/>
                </a:lnTo>
                <a:lnTo>
                  <a:pt x="3244147" y="0"/>
                </a:lnTo>
                <a:close/>
                <a:moveTo>
                  <a:pt x="3246363" y="3246363"/>
                </a:moveTo>
                <a:lnTo>
                  <a:pt x="3244148" y="3244148"/>
                </a:lnTo>
                <a:lnTo>
                  <a:pt x="3244148" y="0"/>
                </a:lnTo>
                <a:lnTo>
                  <a:pt x="6492725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Forme libre 28"/>
          <p:cNvSpPr/>
          <p:nvPr userDrawn="1"/>
        </p:nvSpPr>
        <p:spPr>
          <a:xfrm rot="2700000">
            <a:off x="4980926" y="-217905"/>
            <a:ext cx="5213039" cy="6463568"/>
          </a:xfrm>
          <a:custGeom>
            <a:avLst/>
            <a:gdLst>
              <a:gd name="connsiteX0" fmla="*/ 0 w 5213039"/>
              <a:gd name="connsiteY0" fmla="*/ 1576035 h 6463568"/>
              <a:gd name="connsiteX1" fmla="*/ 1576035 w 5213039"/>
              <a:gd name="connsiteY1" fmla="*/ 0 h 6463568"/>
              <a:gd name="connsiteX2" fmla="*/ 5213039 w 5213039"/>
              <a:gd name="connsiteY2" fmla="*/ 3637004 h 6463568"/>
              <a:gd name="connsiteX3" fmla="*/ 3642725 w 5213039"/>
              <a:gd name="connsiteY3" fmla="*/ 5207318 h 6463568"/>
              <a:gd name="connsiteX4" fmla="*/ 2386474 w 5213039"/>
              <a:gd name="connsiteY4" fmla="*/ 6463568 h 6463568"/>
              <a:gd name="connsiteX5" fmla="*/ 0 w 5213039"/>
              <a:gd name="connsiteY5" fmla="*/ 6463568 h 6463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213039" h="6463568">
                <a:moveTo>
                  <a:pt x="0" y="1576035"/>
                </a:moveTo>
                <a:lnTo>
                  <a:pt x="1576035" y="0"/>
                </a:lnTo>
                <a:lnTo>
                  <a:pt x="5213039" y="3637004"/>
                </a:lnTo>
                <a:lnTo>
                  <a:pt x="3642725" y="5207318"/>
                </a:lnTo>
                <a:lnTo>
                  <a:pt x="2386474" y="6463568"/>
                </a:lnTo>
                <a:lnTo>
                  <a:pt x="0" y="646356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-1" y="5002020"/>
            <a:ext cx="265114" cy="135000"/>
          </a:xfrm>
        </p:spPr>
        <p:txBody>
          <a:bodyPr/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F7E568E8-A025-4C9C-93D5-517FD7F67C96}" type="datetime1">
              <a:rPr lang="fr-FR" smtClean="0"/>
              <a:t>31/05/2017</a:t>
            </a:fld>
            <a:endParaRPr lang="fr-FR" dirty="0"/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1"/>
          </p:nvPr>
        </p:nvSpPr>
        <p:spPr bwMode="gray">
          <a:xfrm>
            <a:off x="-1" y="5002020"/>
            <a:ext cx="266400" cy="135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10C140CD-8AED-46FF-A9A2-77308F3F39AE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2"/>
          </p:nvPr>
        </p:nvSpPr>
        <p:spPr bwMode="gray">
          <a:xfrm>
            <a:off x="-1" y="5002020"/>
            <a:ext cx="266400" cy="135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/>
              <a:t>Projet DEV 2016/2017 - Groupe 34</a:t>
            </a:r>
            <a:endParaRPr lang="fr-FR" dirty="0"/>
          </a:p>
        </p:txBody>
      </p:sp>
      <p:sp>
        <p:nvSpPr>
          <p:cNvPr id="15" name="Espace réservé du texte 3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203577" y="688180"/>
            <a:ext cx="5251448" cy="3359945"/>
          </a:xfrm>
        </p:spPr>
        <p:txBody>
          <a:bodyPr anchor="ctr" anchorCtr="0"/>
          <a:lstStyle>
            <a:lvl1pPr algn="r">
              <a:defRPr sz="3400" b="1" cap="all">
                <a:solidFill>
                  <a:schemeClr val="bg1"/>
                </a:solidFill>
              </a:defRPr>
            </a:lvl1pPr>
            <a:lvl2pPr algn="r">
              <a:defRPr sz="3400" b="0" cap="all">
                <a:solidFill>
                  <a:schemeClr val="bg1"/>
                </a:solidFill>
              </a:defRPr>
            </a:lvl2pPr>
          </a:lstStyle>
          <a:p>
            <a:pPr lvl="0"/>
            <a:r>
              <a:rPr lang="fr-FR" dirty="0"/>
              <a:t>TITRE</a:t>
            </a:r>
          </a:p>
          <a:p>
            <a:pPr lvl="1"/>
            <a:r>
              <a:rPr lang="fr-FR" dirty="0"/>
              <a:t>TITRE</a:t>
            </a:r>
          </a:p>
        </p:txBody>
      </p:sp>
      <p:pic>
        <p:nvPicPr>
          <p:cNvPr id="30" name="Image 29" descr="logo_couv_1.pd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516754" y="507900"/>
            <a:ext cx="1944000" cy="1145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94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orme libre 24"/>
          <p:cNvSpPr/>
          <p:nvPr userDrawn="1"/>
        </p:nvSpPr>
        <p:spPr>
          <a:xfrm>
            <a:off x="0" y="0"/>
            <a:ext cx="3810001" cy="2664618"/>
          </a:xfrm>
          <a:custGeom>
            <a:avLst/>
            <a:gdLst>
              <a:gd name="connsiteX0" fmla="*/ 0 w 3810001"/>
              <a:gd name="connsiteY0" fmla="*/ 0 h 2664618"/>
              <a:gd name="connsiteX1" fmla="*/ 3810001 w 3810001"/>
              <a:gd name="connsiteY1" fmla="*/ 0 h 2664618"/>
              <a:gd name="connsiteX2" fmla="*/ 1145383 w 3810001"/>
              <a:gd name="connsiteY2" fmla="*/ 2664618 h 2664618"/>
              <a:gd name="connsiteX3" fmla="*/ 0 w 3810001"/>
              <a:gd name="connsiteY3" fmla="*/ 1519236 h 2664618"/>
              <a:gd name="connsiteX4" fmla="*/ 0 w 3810001"/>
              <a:gd name="connsiteY4" fmla="*/ 0 h 2664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01" h="2664618">
                <a:moveTo>
                  <a:pt x="0" y="0"/>
                </a:moveTo>
                <a:lnTo>
                  <a:pt x="3810001" y="0"/>
                </a:lnTo>
                <a:lnTo>
                  <a:pt x="1145383" y="2664618"/>
                </a:lnTo>
                <a:lnTo>
                  <a:pt x="0" y="1519236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Forme libre 25"/>
          <p:cNvSpPr/>
          <p:nvPr userDrawn="1"/>
        </p:nvSpPr>
        <p:spPr>
          <a:xfrm>
            <a:off x="1145383" y="0"/>
            <a:ext cx="7998617" cy="5143500"/>
          </a:xfrm>
          <a:custGeom>
            <a:avLst/>
            <a:gdLst>
              <a:gd name="connsiteX0" fmla="*/ 2664618 w 7998617"/>
              <a:gd name="connsiteY0" fmla="*/ 0 h 5143500"/>
              <a:gd name="connsiteX1" fmla="*/ 7998617 w 7998617"/>
              <a:gd name="connsiteY1" fmla="*/ 0 h 5143500"/>
              <a:gd name="connsiteX2" fmla="*/ 7998617 w 7998617"/>
              <a:gd name="connsiteY2" fmla="*/ 5143500 h 5143500"/>
              <a:gd name="connsiteX3" fmla="*/ 2478882 w 7998617"/>
              <a:gd name="connsiteY3" fmla="*/ 5143500 h 5143500"/>
              <a:gd name="connsiteX4" fmla="*/ 0 w 7998617"/>
              <a:gd name="connsiteY4" fmla="*/ 2664618 h 5143500"/>
              <a:gd name="connsiteX5" fmla="*/ 2664618 w 7998617"/>
              <a:gd name="connsiteY5" fmla="*/ 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998617" h="5143500">
                <a:moveTo>
                  <a:pt x="2664618" y="0"/>
                </a:moveTo>
                <a:lnTo>
                  <a:pt x="7998617" y="0"/>
                </a:lnTo>
                <a:lnTo>
                  <a:pt x="7998617" y="5143500"/>
                </a:lnTo>
                <a:lnTo>
                  <a:pt x="2478882" y="5143500"/>
                </a:lnTo>
                <a:lnTo>
                  <a:pt x="0" y="2664618"/>
                </a:lnTo>
                <a:lnTo>
                  <a:pt x="2664618" y="0"/>
                </a:lnTo>
                <a:close/>
              </a:path>
            </a:pathLst>
          </a:cu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-1" y="5002020"/>
            <a:ext cx="265114" cy="135000"/>
          </a:xfrm>
        </p:spPr>
        <p:txBody>
          <a:bodyPr/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8F8629BF-F0B5-4581-BD04-64BFA28B1D50}" type="datetime1">
              <a:rPr lang="fr-FR" smtClean="0"/>
              <a:t>31/05/2017</a:t>
            </a:fld>
            <a:endParaRPr lang="fr-FR"/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1"/>
          </p:nvPr>
        </p:nvSpPr>
        <p:spPr bwMode="gray">
          <a:xfrm>
            <a:off x="-1" y="5002020"/>
            <a:ext cx="266400" cy="135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10C140CD-8AED-46FF-A9A2-77308F3F39AE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2"/>
          </p:nvPr>
        </p:nvSpPr>
        <p:spPr bwMode="gray">
          <a:xfrm>
            <a:off x="-1" y="5002020"/>
            <a:ext cx="266400" cy="135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/>
              <a:t>Projet DEV 2016/2017 - Groupe 34</a:t>
            </a:r>
            <a:endParaRPr lang="fr-FR" dirty="0"/>
          </a:p>
        </p:txBody>
      </p:sp>
      <p:sp>
        <p:nvSpPr>
          <p:cNvPr id="15" name="Espace réservé du texte 3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1373189" y="688180"/>
            <a:ext cx="7081836" cy="3369470"/>
          </a:xfrm>
        </p:spPr>
        <p:txBody>
          <a:bodyPr anchor="ctr" anchorCtr="0"/>
          <a:lstStyle>
            <a:lvl1pPr algn="r">
              <a:defRPr sz="3400" b="0" cap="all">
                <a:solidFill>
                  <a:schemeClr val="bg1"/>
                </a:solidFill>
              </a:defRPr>
            </a:lvl1pPr>
            <a:lvl2pPr algn="r">
              <a:defRPr sz="3400" b="1" cap="all">
                <a:solidFill>
                  <a:schemeClr val="bg1"/>
                </a:solidFill>
              </a:defRPr>
            </a:lvl2pPr>
          </a:lstStyle>
          <a:p>
            <a:pPr lvl="0"/>
            <a:r>
              <a:rPr lang="fr-FR" dirty="0"/>
              <a:t>Chapitre</a:t>
            </a:r>
          </a:p>
          <a:p>
            <a:pPr lvl="1"/>
            <a:r>
              <a:rPr lang="fr-FR" dirty="0"/>
              <a:t>Chapitre</a:t>
            </a:r>
          </a:p>
        </p:txBody>
      </p:sp>
      <p:pic>
        <p:nvPicPr>
          <p:cNvPr id="27" name="Image 26" descr="logo_couv_1.pd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539552" y="3953662"/>
            <a:ext cx="1224000" cy="721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1763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ommai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Forme libre 14"/>
          <p:cNvSpPr/>
          <p:nvPr userDrawn="1"/>
        </p:nvSpPr>
        <p:spPr>
          <a:xfrm>
            <a:off x="1145383" y="0"/>
            <a:ext cx="7998617" cy="5143500"/>
          </a:xfrm>
          <a:custGeom>
            <a:avLst/>
            <a:gdLst>
              <a:gd name="connsiteX0" fmla="*/ 2664618 w 7998617"/>
              <a:gd name="connsiteY0" fmla="*/ 0 h 5143500"/>
              <a:gd name="connsiteX1" fmla="*/ 7998617 w 7998617"/>
              <a:gd name="connsiteY1" fmla="*/ 0 h 5143500"/>
              <a:gd name="connsiteX2" fmla="*/ 7998617 w 7998617"/>
              <a:gd name="connsiteY2" fmla="*/ 5143500 h 5143500"/>
              <a:gd name="connsiteX3" fmla="*/ 2478882 w 7998617"/>
              <a:gd name="connsiteY3" fmla="*/ 5143500 h 5143500"/>
              <a:gd name="connsiteX4" fmla="*/ 0 w 7998617"/>
              <a:gd name="connsiteY4" fmla="*/ 2664618 h 5143500"/>
              <a:gd name="connsiteX5" fmla="*/ 2664618 w 7998617"/>
              <a:gd name="connsiteY5" fmla="*/ 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998617" h="5143500">
                <a:moveTo>
                  <a:pt x="2664618" y="0"/>
                </a:moveTo>
                <a:lnTo>
                  <a:pt x="7998617" y="0"/>
                </a:lnTo>
                <a:lnTo>
                  <a:pt x="7998617" y="5143500"/>
                </a:lnTo>
                <a:lnTo>
                  <a:pt x="2478882" y="5143500"/>
                </a:lnTo>
                <a:lnTo>
                  <a:pt x="0" y="2664618"/>
                </a:lnTo>
                <a:lnTo>
                  <a:pt x="2664618" y="0"/>
                </a:lnTo>
                <a:close/>
              </a:path>
            </a:pathLst>
          </a:cu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Forme libre 13"/>
          <p:cNvSpPr/>
          <p:nvPr userDrawn="1"/>
        </p:nvSpPr>
        <p:spPr>
          <a:xfrm>
            <a:off x="0" y="2664618"/>
            <a:ext cx="3624265" cy="2478882"/>
          </a:xfrm>
          <a:custGeom>
            <a:avLst/>
            <a:gdLst>
              <a:gd name="connsiteX0" fmla="*/ 1145383 w 3624265"/>
              <a:gd name="connsiteY0" fmla="*/ 0 h 2478882"/>
              <a:gd name="connsiteX1" fmla="*/ 3624265 w 3624265"/>
              <a:gd name="connsiteY1" fmla="*/ 2478882 h 2478882"/>
              <a:gd name="connsiteX2" fmla="*/ 0 w 3624265"/>
              <a:gd name="connsiteY2" fmla="*/ 2478882 h 2478882"/>
              <a:gd name="connsiteX3" fmla="*/ 0 w 3624265"/>
              <a:gd name="connsiteY3" fmla="*/ 1145383 h 2478882"/>
              <a:gd name="connsiteX4" fmla="*/ 1145383 w 3624265"/>
              <a:gd name="connsiteY4" fmla="*/ 0 h 2478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24265" h="2478882">
                <a:moveTo>
                  <a:pt x="1145383" y="0"/>
                </a:moveTo>
                <a:lnTo>
                  <a:pt x="3624265" y="2478882"/>
                </a:lnTo>
                <a:lnTo>
                  <a:pt x="0" y="2478882"/>
                </a:lnTo>
                <a:lnTo>
                  <a:pt x="0" y="1145383"/>
                </a:lnTo>
                <a:lnTo>
                  <a:pt x="1145383" y="0"/>
                </a:lnTo>
                <a:close/>
              </a:path>
            </a:pathLst>
          </a:cu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4572000" y="736380"/>
            <a:ext cx="3883025" cy="4095970"/>
          </a:xfrm>
        </p:spPr>
        <p:txBody>
          <a:bodyPr anchor="t" anchorCtr="0"/>
          <a:lstStyle>
            <a:lvl1pPr marL="342900" indent="-342900" algn="l">
              <a:spcBef>
                <a:spcPts val="2400"/>
              </a:spcBef>
              <a:spcAft>
                <a:spcPts val="300"/>
              </a:spcAft>
              <a:buClr>
                <a:schemeClr val="bg2"/>
              </a:buClr>
              <a:buSzPct val="100000"/>
              <a:buFont typeface="+mj-lt"/>
              <a:buAutoNum type="arabicPeriod"/>
              <a:defRPr sz="1650" b="1" cap="all">
                <a:solidFill>
                  <a:schemeClr val="bg2"/>
                </a:solidFill>
              </a:defRPr>
            </a:lvl1pPr>
            <a:lvl2pPr marL="342000" indent="0" algn="l">
              <a:lnSpc>
                <a:spcPct val="130000"/>
              </a:lnSpc>
              <a:defRPr sz="1200" b="0" cap="none" baseline="0">
                <a:solidFill>
                  <a:schemeClr val="accent3"/>
                </a:solidFill>
              </a:defRPr>
            </a:lvl2pPr>
          </a:lstStyle>
          <a:p>
            <a:pPr lvl="0"/>
            <a:r>
              <a:rPr lang="fr-FR" dirty="0"/>
              <a:t>Texte de niveau 1</a:t>
            </a:r>
          </a:p>
          <a:p>
            <a:pPr lvl="1"/>
            <a:r>
              <a:rPr lang="fr-FR" dirty="0"/>
              <a:t>1.1 Deuxième niveau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 hasCustomPrompt="1"/>
          </p:nvPr>
        </p:nvSpPr>
        <p:spPr bwMode="gray">
          <a:xfrm>
            <a:off x="539552" y="656897"/>
            <a:ext cx="2658318" cy="340202"/>
          </a:xfrm>
        </p:spPr>
        <p:txBody>
          <a:bodyPr/>
          <a:lstStyle>
            <a:lvl1pPr>
              <a:defRPr sz="2500" b="1" cap="all"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Titre</a:t>
            </a:r>
          </a:p>
        </p:txBody>
      </p:sp>
      <p:pic>
        <p:nvPicPr>
          <p:cNvPr id="17" name="Image 16" descr="logo_couv_1.pd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539552" y="3953662"/>
            <a:ext cx="1224000" cy="721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7772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396000" y="0"/>
            <a:ext cx="7231938" cy="450000"/>
          </a:xfrm>
        </p:spPr>
        <p:txBody>
          <a:bodyPr/>
          <a:lstStyle/>
          <a:p>
            <a:r>
              <a:rPr lang="fr-FR" noProof="0" dirty="0"/>
              <a:t>Chapitre 0 : Titre</a:t>
            </a:r>
            <a:endParaRPr lang="fr-FR" dirty="0"/>
          </a:p>
        </p:txBody>
      </p:sp>
      <p:sp>
        <p:nvSpPr>
          <p:cNvPr id="9" name="Espace réservé du texte 8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96000" y="443550"/>
            <a:ext cx="7231938" cy="276090"/>
          </a:xfrm>
        </p:spPr>
        <p:txBody>
          <a:bodyPr/>
          <a:lstStyle>
            <a:lvl1pPr>
              <a:defRPr sz="1600" cap="none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fr-FR" dirty="0"/>
              <a:t>0.0 Titre</a:t>
            </a:r>
          </a:p>
        </p:txBody>
      </p:sp>
      <p:sp>
        <p:nvSpPr>
          <p:cNvPr id="11" name="Espace réservé du contenu 2"/>
          <p:cNvSpPr>
            <a:spLocks noGrp="1"/>
          </p:cNvSpPr>
          <p:nvPr>
            <p:ph idx="14"/>
          </p:nvPr>
        </p:nvSpPr>
        <p:spPr bwMode="gray">
          <a:xfrm>
            <a:off x="396000" y="1055689"/>
            <a:ext cx="8359063" cy="3298824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sp>
        <p:nvSpPr>
          <p:cNvPr id="15" name="Espace réservé de la date 14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A5F2BA17-18CF-48F5-A646-5CFA9AF9B283}" type="datetime1">
              <a:rPr lang="fr-FR" smtClean="0"/>
              <a:t>31/05/2017</a:t>
            </a:fld>
            <a:endParaRPr lang="fr-FR" dirty="0"/>
          </a:p>
        </p:txBody>
      </p:sp>
      <p:sp>
        <p:nvSpPr>
          <p:cNvPr id="16" name="Espace réservé du pied de page 15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fr-FR"/>
              <a:t>Projet DEV 2016/2017 - Groupe 34</a:t>
            </a:r>
            <a:endParaRPr lang="fr-FR" dirty="0"/>
          </a:p>
        </p:txBody>
      </p:sp>
      <p:sp>
        <p:nvSpPr>
          <p:cNvPr id="17" name="Espace réservé du numéro de diapositive 1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10C140CD-8AED-46FF-A9A2-77308F3F39AE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212098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 &amp;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396000" y="0"/>
            <a:ext cx="7231938" cy="450000"/>
          </a:xfrm>
        </p:spPr>
        <p:txBody>
          <a:bodyPr/>
          <a:lstStyle/>
          <a:p>
            <a:r>
              <a:rPr lang="fr-FR" noProof="0" dirty="0"/>
              <a:t>Chapitre 0 : Titre</a:t>
            </a:r>
            <a:endParaRPr lang="fr-FR" dirty="0"/>
          </a:p>
        </p:txBody>
      </p:sp>
      <p:sp>
        <p:nvSpPr>
          <p:cNvPr id="9" name="Espace réservé du texte 8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96000" y="443550"/>
            <a:ext cx="7231938" cy="276090"/>
          </a:xfrm>
        </p:spPr>
        <p:txBody>
          <a:bodyPr/>
          <a:lstStyle>
            <a:lvl1pPr>
              <a:defRPr sz="1600" cap="none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fr-FR" dirty="0"/>
              <a:t>0.0 Titre</a:t>
            </a:r>
          </a:p>
        </p:txBody>
      </p:sp>
      <p:sp>
        <p:nvSpPr>
          <p:cNvPr id="11" name="Espace réservé du contenu 2"/>
          <p:cNvSpPr>
            <a:spLocks noGrp="1"/>
          </p:cNvSpPr>
          <p:nvPr>
            <p:ph idx="14"/>
          </p:nvPr>
        </p:nvSpPr>
        <p:spPr bwMode="gray">
          <a:xfrm>
            <a:off x="396000" y="1055689"/>
            <a:ext cx="8359063" cy="3298824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sp>
        <p:nvSpPr>
          <p:cNvPr id="10" name="Espace réservé pour une image  10"/>
          <p:cNvSpPr>
            <a:spLocks noGrp="1"/>
          </p:cNvSpPr>
          <p:nvPr>
            <p:ph type="pic" sz="quarter" idx="18" hasCustomPrompt="1"/>
          </p:nvPr>
        </p:nvSpPr>
        <p:spPr bwMode="gray">
          <a:xfrm>
            <a:off x="7627938" y="4565650"/>
            <a:ext cx="608012" cy="266700"/>
          </a:xfrm>
        </p:spPr>
        <p:txBody>
          <a:bodyPr tIns="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000">
                <a:solidFill>
                  <a:schemeClr val="tx1"/>
                </a:solidFill>
              </a:defRPr>
            </a:lvl1pPr>
          </a:lstStyle>
          <a:p>
            <a:r>
              <a:rPr lang="fr-FR" noProof="0" dirty="0"/>
              <a:t>Logotype</a:t>
            </a:r>
            <a:br>
              <a:rPr lang="fr-FR" noProof="0" dirty="0"/>
            </a:br>
            <a:r>
              <a:rPr lang="fr-FR" noProof="0" dirty="0"/>
              <a:t>partenaire</a:t>
            </a:r>
          </a:p>
        </p:txBody>
      </p:sp>
      <p:sp>
        <p:nvSpPr>
          <p:cNvPr id="12" name="Espace réservé de la date 11"/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0E16CE38-7149-4AD1-AD18-AC19FE2A0B1A}" type="datetime1">
              <a:rPr lang="fr-FR" smtClean="0"/>
              <a:t>31/05/2017</a:t>
            </a:fld>
            <a:endParaRPr lang="fr-FR" dirty="0"/>
          </a:p>
        </p:txBody>
      </p:sp>
      <p:sp>
        <p:nvSpPr>
          <p:cNvPr id="13" name="Espace réservé du pied de page 12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fr-FR"/>
              <a:t>Projet DEV 2016/2017 - Groupe 34</a:t>
            </a:r>
            <a:endParaRPr lang="fr-FR" dirty="0"/>
          </a:p>
        </p:txBody>
      </p:sp>
      <p:sp>
        <p:nvSpPr>
          <p:cNvPr id="14" name="Espace réservé du numéro de diapositive 13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10C140CD-8AED-46FF-A9A2-77308F3F39AE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525934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 2 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fr-FR" noProof="0" dirty="0"/>
              <a:t>Chapitre 0 : Titre</a:t>
            </a:r>
            <a:endParaRPr lang="fr-FR" dirty="0"/>
          </a:p>
        </p:txBody>
      </p:sp>
      <p:sp>
        <p:nvSpPr>
          <p:cNvPr id="9" name="Espace réservé du texte 8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96000" y="442800"/>
            <a:ext cx="7232400" cy="276090"/>
          </a:xfrm>
        </p:spPr>
        <p:txBody>
          <a:bodyPr/>
          <a:lstStyle>
            <a:lvl1pPr>
              <a:defRPr sz="1600" cap="none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fr-FR" dirty="0"/>
              <a:t>0.0 Titre</a:t>
            </a:r>
          </a:p>
        </p:txBody>
      </p:sp>
      <p:sp>
        <p:nvSpPr>
          <p:cNvPr id="11" name="Espace réservé du contenu 2"/>
          <p:cNvSpPr>
            <a:spLocks noGrp="1"/>
          </p:cNvSpPr>
          <p:nvPr>
            <p:ph idx="14"/>
          </p:nvPr>
        </p:nvSpPr>
        <p:spPr bwMode="gray">
          <a:xfrm>
            <a:off x="396000" y="1055688"/>
            <a:ext cx="3888000" cy="329842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sp>
        <p:nvSpPr>
          <p:cNvPr id="8" name="Espace réservé du contenu 2"/>
          <p:cNvSpPr>
            <a:spLocks noGrp="1"/>
          </p:cNvSpPr>
          <p:nvPr>
            <p:ph idx="15"/>
          </p:nvPr>
        </p:nvSpPr>
        <p:spPr bwMode="gray">
          <a:xfrm>
            <a:off x="4572000" y="1055688"/>
            <a:ext cx="3883025" cy="329842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sp>
        <p:nvSpPr>
          <p:cNvPr id="19" name="Espace réservé de la date 18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DD47DFB-A7FC-416C-A2A7-16337366DC18}" type="datetime1">
              <a:rPr lang="fr-FR" smtClean="0"/>
              <a:t>31/05/2017</a:t>
            </a:fld>
            <a:endParaRPr lang="fr-FR" dirty="0"/>
          </a:p>
        </p:txBody>
      </p:sp>
      <p:sp>
        <p:nvSpPr>
          <p:cNvPr id="20" name="Espace réservé du pied de page 19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Projet DEV 2016/2017 - Groupe 34</a:t>
            </a:r>
            <a:endParaRPr lang="fr-FR" dirty="0"/>
          </a:p>
        </p:txBody>
      </p:sp>
      <p:sp>
        <p:nvSpPr>
          <p:cNvPr id="21" name="Espace réservé du numéro de diapositive 20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10C140CD-8AED-46FF-A9A2-77308F3F39AE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457613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 2 colonnes &amp;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fr-FR" noProof="0" dirty="0"/>
              <a:t>Chapitre 0 : Titre</a:t>
            </a:r>
            <a:endParaRPr lang="fr-FR" dirty="0"/>
          </a:p>
        </p:txBody>
      </p:sp>
      <p:sp>
        <p:nvSpPr>
          <p:cNvPr id="9" name="Espace réservé du texte 8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96000" y="442800"/>
            <a:ext cx="7232400" cy="276090"/>
          </a:xfrm>
        </p:spPr>
        <p:txBody>
          <a:bodyPr/>
          <a:lstStyle>
            <a:lvl1pPr>
              <a:defRPr sz="1600" cap="none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fr-FR" dirty="0"/>
              <a:t>0.0 Titre</a:t>
            </a:r>
          </a:p>
        </p:txBody>
      </p:sp>
      <p:sp>
        <p:nvSpPr>
          <p:cNvPr id="11" name="Espace réservé du contenu 2"/>
          <p:cNvSpPr>
            <a:spLocks noGrp="1"/>
          </p:cNvSpPr>
          <p:nvPr>
            <p:ph idx="14"/>
          </p:nvPr>
        </p:nvSpPr>
        <p:spPr bwMode="gray">
          <a:xfrm>
            <a:off x="396000" y="1054800"/>
            <a:ext cx="3888000" cy="3298031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sp>
        <p:nvSpPr>
          <p:cNvPr id="8" name="Espace réservé du contenu 2"/>
          <p:cNvSpPr>
            <a:spLocks noGrp="1"/>
          </p:cNvSpPr>
          <p:nvPr>
            <p:ph idx="15"/>
          </p:nvPr>
        </p:nvSpPr>
        <p:spPr bwMode="gray">
          <a:xfrm>
            <a:off x="4572000" y="1055688"/>
            <a:ext cx="3883025" cy="329842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sp>
        <p:nvSpPr>
          <p:cNvPr id="10" name="Espace réservé pour une image  10"/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7627938" y="4565650"/>
            <a:ext cx="608012" cy="266700"/>
          </a:xfrm>
        </p:spPr>
        <p:txBody>
          <a:bodyPr tIns="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000">
                <a:solidFill>
                  <a:schemeClr val="tx1"/>
                </a:solidFill>
              </a:defRPr>
            </a:lvl1pPr>
          </a:lstStyle>
          <a:p>
            <a:r>
              <a:rPr lang="fr-FR" noProof="0" dirty="0"/>
              <a:t>Logotype</a:t>
            </a:r>
            <a:br>
              <a:rPr lang="fr-FR" noProof="0" dirty="0"/>
            </a:br>
            <a:r>
              <a:rPr lang="fr-FR" noProof="0" dirty="0"/>
              <a:t>partenaire</a:t>
            </a:r>
          </a:p>
        </p:txBody>
      </p:sp>
      <p:sp>
        <p:nvSpPr>
          <p:cNvPr id="16" name="Espace réservé de la date 15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3CEE407A-F74F-4CAD-ACF8-2CEDCB8A430A}" type="datetime1">
              <a:rPr lang="fr-FR" smtClean="0"/>
              <a:t>31/05/2017</a:t>
            </a:fld>
            <a:endParaRPr lang="fr-FR" dirty="0"/>
          </a:p>
        </p:txBody>
      </p:sp>
      <p:sp>
        <p:nvSpPr>
          <p:cNvPr id="17" name="Espace réservé du pied de page 16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fr-FR"/>
              <a:t>Projet DEV 2016/2017 - Groupe 34</a:t>
            </a:r>
            <a:endParaRPr lang="fr-FR" dirty="0"/>
          </a:p>
        </p:txBody>
      </p:sp>
      <p:sp>
        <p:nvSpPr>
          <p:cNvPr id="18" name="Espace réservé du numéro de diapositive 17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10C140CD-8AED-46FF-A9A2-77308F3F39AE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696764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 visu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pour une image  10"/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396000" y="1116000"/>
            <a:ext cx="3816000" cy="3060000"/>
          </a:xfrm>
        </p:spPr>
        <p:txBody>
          <a:bodyPr tIns="90000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000">
                <a:solidFill>
                  <a:schemeClr val="tx1"/>
                </a:solidFill>
              </a:defRPr>
            </a:lvl1pPr>
          </a:lstStyle>
          <a:p>
            <a:r>
              <a:rPr lang="fr-FR" noProof="0" dirty="0"/>
              <a:t>Sélectionner l’icône pour insérer une image</a:t>
            </a:r>
          </a:p>
        </p:txBody>
      </p:sp>
      <p:sp>
        <p:nvSpPr>
          <p:cNvPr id="5" name="Titre 4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fr-FR" noProof="0" dirty="0"/>
              <a:t>Chapitre 0 : Titre</a:t>
            </a:r>
            <a:endParaRPr lang="fr-FR" dirty="0"/>
          </a:p>
        </p:txBody>
      </p:sp>
      <p:sp>
        <p:nvSpPr>
          <p:cNvPr id="14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96000" y="442800"/>
            <a:ext cx="7228800" cy="276090"/>
          </a:xfrm>
        </p:spPr>
        <p:txBody>
          <a:bodyPr/>
          <a:lstStyle>
            <a:lvl1pPr>
              <a:defRPr sz="1600" cap="none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fr-FR" dirty="0"/>
              <a:t>0.0 Titre</a:t>
            </a:r>
          </a:p>
        </p:txBody>
      </p:sp>
      <p:sp>
        <p:nvSpPr>
          <p:cNvPr id="15" name="Espace réservé du contenu 2"/>
          <p:cNvSpPr>
            <a:spLocks noGrp="1"/>
          </p:cNvSpPr>
          <p:nvPr>
            <p:ph idx="15" hasCustomPrompt="1"/>
          </p:nvPr>
        </p:nvSpPr>
        <p:spPr bwMode="gray">
          <a:xfrm>
            <a:off x="4572000" y="1054800"/>
            <a:ext cx="3883025" cy="3298031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 baseline="0"/>
            </a:lvl4pPr>
            <a:lvl5pPr>
              <a:defRPr/>
            </a:lvl5pPr>
          </a:lstStyle>
          <a:p>
            <a:pPr lvl="0"/>
            <a:r>
              <a:rPr lang="fr-FR" noProof="0" dirty="0"/>
              <a:t>Texte de niveau 1</a:t>
            </a:r>
          </a:p>
          <a:p>
            <a:pPr lvl="1"/>
            <a:r>
              <a:rPr lang="fr-FR" noProof="0" dirty="0"/>
              <a:t>Texte de niveau 2</a:t>
            </a:r>
          </a:p>
          <a:p>
            <a:pPr lvl="2"/>
            <a:r>
              <a:rPr lang="fr-FR" noProof="0" dirty="0"/>
              <a:t>Texte de niveau 3</a:t>
            </a:r>
          </a:p>
          <a:p>
            <a:pPr lvl="3"/>
            <a:r>
              <a:rPr lang="fr-FR" noProof="0" dirty="0"/>
              <a:t>Texte de niveau 4</a:t>
            </a:r>
          </a:p>
          <a:p>
            <a:pPr lvl="4"/>
            <a:r>
              <a:rPr lang="fr-FR" noProof="0" dirty="0"/>
              <a:t>Texte de niveau 5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71825706-E8CA-422F-89A4-179469091E49}" type="datetime1">
              <a:rPr lang="fr-FR" smtClean="0"/>
              <a:t>31/05/2017</a:t>
            </a:fld>
            <a:endParaRPr lang="fr-FR" dirty="0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fr-FR"/>
              <a:t>Projet DEV 2016/2017 - Groupe 34</a:t>
            </a:r>
            <a:endParaRPr lang="fr-FR" dirty="0"/>
          </a:p>
        </p:txBody>
      </p:sp>
      <p:sp>
        <p:nvSpPr>
          <p:cNvPr id="16" name="Espace réservé du numéro de diapositive 15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10C140CD-8AED-46FF-A9A2-77308F3F39AE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159963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 visuel &amp;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pour une image  10"/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396000" y="1116000"/>
            <a:ext cx="3816000" cy="3060000"/>
          </a:xfrm>
        </p:spPr>
        <p:txBody>
          <a:bodyPr tIns="90000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000">
                <a:solidFill>
                  <a:schemeClr val="tx1"/>
                </a:solidFill>
              </a:defRPr>
            </a:lvl1pPr>
          </a:lstStyle>
          <a:p>
            <a:r>
              <a:rPr lang="fr-FR" noProof="0" dirty="0"/>
              <a:t>Sélectionner l’icône pour insérer une image</a:t>
            </a:r>
          </a:p>
        </p:txBody>
      </p:sp>
      <p:sp>
        <p:nvSpPr>
          <p:cNvPr id="5" name="Titre 4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fr-FR" noProof="0" dirty="0"/>
              <a:t>Chapitre 0 : Titre</a:t>
            </a:r>
            <a:endParaRPr lang="fr-FR" dirty="0"/>
          </a:p>
        </p:txBody>
      </p:sp>
      <p:sp>
        <p:nvSpPr>
          <p:cNvPr id="14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96000" y="442800"/>
            <a:ext cx="7228800" cy="276090"/>
          </a:xfrm>
        </p:spPr>
        <p:txBody>
          <a:bodyPr/>
          <a:lstStyle>
            <a:lvl1pPr>
              <a:defRPr sz="1600" cap="none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fr-FR" dirty="0"/>
              <a:t>0.0 Titre</a:t>
            </a:r>
          </a:p>
        </p:txBody>
      </p:sp>
      <p:sp>
        <p:nvSpPr>
          <p:cNvPr id="15" name="Espace réservé du contenu 2"/>
          <p:cNvSpPr>
            <a:spLocks noGrp="1"/>
          </p:cNvSpPr>
          <p:nvPr>
            <p:ph idx="15" hasCustomPrompt="1"/>
          </p:nvPr>
        </p:nvSpPr>
        <p:spPr bwMode="gray">
          <a:xfrm>
            <a:off x="4572000" y="1054800"/>
            <a:ext cx="3883025" cy="3298031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 baseline="0"/>
            </a:lvl4pPr>
            <a:lvl5pPr>
              <a:defRPr/>
            </a:lvl5pPr>
          </a:lstStyle>
          <a:p>
            <a:pPr lvl="0"/>
            <a:r>
              <a:rPr lang="fr-FR" noProof="0" dirty="0"/>
              <a:t>Texte de niveau 1</a:t>
            </a:r>
          </a:p>
          <a:p>
            <a:pPr lvl="1"/>
            <a:r>
              <a:rPr lang="fr-FR" noProof="0" dirty="0"/>
              <a:t>Texte de niveau 2</a:t>
            </a:r>
          </a:p>
          <a:p>
            <a:pPr lvl="2"/>
            <a:r>
              <a:rPr lang="fr-FR" noProof="0" dirty="0"/>
              <a:t>Texte de niveau 3</a:t>
            </a:r>
          </a:p>
          <a:p>
            <a:pPr lvl="3"/>
            <a:r>
              <a:rPr lang="fr-FR" noProof="0" dirty="0"/>
              <a:t>Texte de niveau 4</a:t>
            </a:r>
          </a:p>
          <a:p>
            <a:pPr lvl="4"/>
            <a:r>
              <a:rPr lang="fr-FR" noProof="0" dirty="0"/>
              <a:t>Texte de niveau 5</a:t>
            </a:r>
          </a:p>
        </p:txBody>
      </p:sp>
      <p:sp>
        <p:nvSpPr>
          <p:cNvPr id="10" name="Espace réservé pour une image  10"/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7627938" y="4565650"/>
            <a:ext cx="608012" cy="266700"/>
          </a:xfrm>
        </p:spPr>
        <p:txBody>
          <a:bodyPr tIns="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000">
                <a:solidFill>
                  <a:schemeClr val="tx1"/>
                </a:solidFill>
              </a:defRPr>
            </a:lvl1pPr>
          </a:lstStyle>
          <a:p>
            <a:r>
              <a:rPr lang="fr-FR" noProof="0" dirty="0"/>
              <a:t>Logotype</a:t>
            </a:r>
            <a:br>
              <a:rPr lang="fr-FR" noProof="0" dirty="0"/>
            </a:br>
            <a:r>
              <a:rPr lang="fr-FR" noProof="0" dirty="0"/>
              <a:t>partenaire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BBE7DC88-D22A-4E00-A718-C3D437CEC6AB}" type="datetime1">
              <a:rPr lang="fr-FR" smtClean="0"/>
              <a:t>31/05/2017</a:t>
            </a:fld>
            <a:endParaRPr lang="fr-FR" dirty="0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fr-FR"/>
              <a:t>Projet DEV 2016/2017 - Groupe 34</a:t>
            </a:r>
            <a:endParaRPr lang="fr-FR" dirty="0"/>
          </a:p>
        </p:txBody>
      </p:sp>
      <p:sp>
        <p:nvSpPr>
          <p:cNvPr id="16" name="Espace réservé du numéro de diapositive 15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10C140CD-8AED-46FF-A9A2-77308F3F39AE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37254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gray">
          <a:xfrm>
            <a:off x="0" y="0"/>
            <a:ext cx="9144000" cy="756000"/>
          </a:xfrm>
          <a:prstGeom prst="rect">
            <a:avLst/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 bwMode="gray">
          <a:xfrm>
            <a:off x="396000" y="0"/>
            <a:ext cx="7231938" cy="450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fr-FR" noProof="0" dirty="0"/>
              <a:t>Chapitre 0 :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 bwMode="gray">
          <a:xfrm>
            <a:off x="396000" y="1056085"/>
            <a:ext cx="8366125" cy="329842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fr-FR" noProof="0" dirty="0"/>
              <a:t>Texte de niveau 1</a:t>
            </a:r>
          </a:p>
          <a:p>
            <a:pPr lvl="1"/>
            <a:r>
              <a:rPr lang="fr-FR" noProof="0" dirty="0"/>
              <a:t>Texte de niveau 2</a:t>
            </a:r>
          </a:p>
          <a:p>
            <a:pPr lvl="2"/>
            <a:r>
              <a:rPr lang="fr-FR" noProof="0" dirty="0"/>
              <a:t>Texte de niveau 3</a:t>
            </a:r>
          </a:p>
          <a:p>
            <a:pPr lvl="3"/>
            <a:r>
              <a:rPr lang="fr-FR" noProof="0" dirty="0"/>
              <a:t>Texte de niveau 4</a:t>
            </a:r>
          </a:p>
          <a:p>
            <a:pPr lvl="4"/>
            <a:r>
              <a:rPr lang="fr-FR" noProof="0" dirty="0"/>
              <a:t>Texte de niveau 5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 bwMode="gray">
          <a:xfrm>
            <a:off x="5322888" y="4565650"/>
            <a:ext cx="1980000" cy="288256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>
              <a:defRPr sz="800">
                <a:solidFill>
                  <a:schemeClr val="accent5"/>
                </a:solidFill>
              </a:defRPr>
            </a:lvl1pPr>
          </a:lstStyle>
          <a:p>
            <a:fld id="{A366634E-5B08-48B6-A8EA-94E573C8C414}" type="datetime1">
              <a:rPr lang="fr-FR" smtClean="0"/>
              <a:t>31/05/2017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 bwMode="gray">
          <a:xfrm>
            <a:off x="2279650" y="4565650"/>
            <a:ext cx="2652126" cy="288256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>
              <a:defRPr sz="800" cap="all" baseline="0">
                <a:solidFill>
                  <a:schemeClr val="accent5"/>
                </a:solidFill>
              </a:defRPr>
            </a:lvl1pPr>
          </a:lstStyle>
          <a:p>
            <a:r>
              <a:rPr lang="fr-FR"/>
              <a:t>Projet DEV 2016/2017 - Groupe 34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 bwMode="gray">
          <a:xfrm>
            <a:off x="7627938" y="214536"/>
            <a:ext cx="1127125" cy="30360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r">
              <a:defRPr sz="2350" b="0" cap="all" baseline="0">
                <a:solidFill>
                  <a:schemeClr val="bg2"/>
                </a:solidFill>
              </a:defRPr>
            </a:lvl1pPr>
          </a:lstStyle>
          <a:p>
            <a:fld id="{10C140CD-8AED-46FF-A9A2-77308F3F39AE}" type="slidenum">
              <a:rPr lang="fr-FR" smtClean="0"/>
              <a:pPr/>
              <a:t>‹N°›</a:t>
            </a:fld>
            <a:endParaRPr lang="fr-FR" dirty="0"/>
          </a:p>
        </p:txBody>
      </p:sp>
      <p:pic>
        <p:nvPicPr>
          <p:cNvPr id="11" name="Image 10" descr="logo_couv_1.pdf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403675" y="4433896"/>
            <a:ext cx="856800" cy="504817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0" r:id="rId3"/>
    <p:sldLayoutId id="2147483669" r:id="rId4"/>
    <p:sldLayoutId id="2147483676" r:id="rId5"/>
    <p:sldLayoutId id="2147483671" r:id="rId6"/>
    <p:sldLayoutId id="2147483673" r:id="rId7"/>
    <p:sldLayoutId id="2147483677" r:id="rId8"/>
    <p:sldLayoutId id="2147483672" r:id="rId9"/>
  </p:sldLayoutIdLst>
  <p:hf hdr="0"/>
  <p:txStyles>
    <p:titleStyle>
      <a:lvl1pPr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None/>
        <a:defRPr sz="22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SzPct val="25000"/>
        <a:buFontTx/>
        <a:buNone/>
        <a:defRPr sz="2000" b="0" kern="1200" cap="none" baseline="0">
          <a:solidFill>
            <a:schemeClr val="accent5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SzPct val="25000"/>
        <a:buFontTx/>
        <a:buNone/>
        <a:defRPr sz="1900" b="1" kern="1200" cap="none">
          <a:solidFill>
            <a:schemeClr val="bg2"/>
          </a:solidFill>
          <a:latin typeface="+mn-lt"/>
          <a:ea typeface="+mn-ea"/>
          <a:cs typeface="+mn-cs"/>
        </a:defRPr>
      </a:lvl2pPr>
      <a:lvl3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SzPct val="25000"/>
        <a:buFontTx/>
        <a:buNone/>
        <a:defRPr sz="1800" kern="1200" cap="none">
          <a:solidFill>
            <a:schemeClr val="tx1"/>
          </a:solidFill>
          <a:latin typeface="+mn-lt"/>
          <a:ea typeface="+mn-ea"/>
          <a:cs typeface="+mn-cs"/>
        </a:defRPr>
      </a:lvl3pPr>
      <a:lvl4pPr marL="266700" indent="-26670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bg2"/>
        </a:buClr>
        <a:buSzPct val="80000"/>
        <a:buFont typeface="Arial" panose="020B0604020202020204" pitchFamily="34" charset="0"/>
        <a:buChar char="►"/>
        <a:defRPr sz="1800" kern="1200" cap="none">
          <a:solidFill>
            <a:schemeClr val="tx1"/>
          </a:solidFill>
          <a:latin typeface="+mn-lt"/>
          <a:ea typeface="+mn-ea"/>
          <a:cs typeface="+mn-cs"/>
        </a:defRPr>
      </a:lvl4pPr>
      <a:lvl5pPr marL="447675" indent="-180975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bg2"/>
        </a:buClr>
        <a:buSzPct val="100000"/>
        <a:buFont typeface="Arial" panose="020B0604020202020204" pitchFamily="34" charset="0"/>
        <a:buChar char="-"/>
        <a:defRPr sz="1800" kern="1200" cap="none">
          <a:solidFill>
            <a:schemeClr val="tx1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spcBef>
          <a:spcPct val="20000"/>
        </a:spcBef>
        <a:buFont typeface="Arial" pitchFamily="34" charset="0"/>
        <a:buNone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342900" indent="-342900" algn="l" defTabSz="914400" rtl="0" eaLnBrk="1" latinLnBrk="0" hangingPunct="1">
        <a:spcBef>
          <a:spcPct val="20000"/>
        </a:spcBef>
        <a:buClr>
          <a:schemeClr val="bg2"/>
        </a:buClr>
        <a:buFont typeface="Arial" panose="020B0604020202020204" pitchFamily="34" charset="0"/>
        <a:buChar char="►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D3620-CE55-403D-AC18-B2C5968A355F}" type="datetime1">
              <a:rPr lang="fr-FR" smtClean="0"/>
              <a:t>31/05/2017</a:t>
            </a:fld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C140CD-8AED-46FF-A9A2-77308F3F39AE}" type="slidenum">
              <a:rPr lang="fr-FR" smtClean="0"/>
              <a:pPr/>
              <a:t>1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fr-FR"/>
              <a:t>Projet DEV 2016/2017 - Groupe 34</a:t>
            </a:r>
            <a:endParaRPr lang="fr-FR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Projet DEV – G34</a:t>
            </a:r>
          </a:p>
          <a:p>
            <a:r>
              <a:rPr lang="pt-BR" sz="1200" dirty="0">
                <a:solidFill>
                  <a:schemeClr val="tx2"/>
                </a:solidFill>
              </a:rPr>
              <a:t>Année 2016-2017</a:t>
            </a:r>
          </a:p>
          <a:p>
            <a:r>
              <a:rPr lang="pt-BR" sz="1200" b="0" dirty="0">
                <a:solidFill>
                  <a:schemeClr val="tx2"/>
                </a:solidFill>
              </a:rPr>
              <a:t>Alan Gardin, Anis Hachicha, Abdessalem Kheder</a:t>
            </a:r>
          </a:p>
        </p:txBody>
      </p:sp>
    </p:spTree>
    <p:extLst>
      <p:ext uri="{BB962C8B-B14F-4D97-AF65-F5344CB8AC3E}">
        <p14:creationId xmlns:p14="http://schemas.microsoft.com/office/powerpoint/2010/main" val="15379202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r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bg2"/>
                </a:solidFill>
              </a:rPr>
              <a:t>CHAPITRE 2 : </a:t>
            </a:r>
            <a:r>
              <a:rPr lang="fr-FR" dirty="0"/>
              <a:t>Développement</a:t>
            </a:r>
          </a:p>
        </p:txBody>
      </p:sp>
      <p:sp>
        <p:nvSpPr>
          <p:cNvPr id="11" name="Espace réservé du texte 10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b="1" dirty="0"/>
              <a:t>2.2</a:t>
            </a:r>
            <a:r>
              <a:rPr lang="fr-FR" dirty="0"/>
              <a:t> Architecture: Application serveur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02D3F5D7-8B46-4DE1-9562-760DC09833EA}" type="datetime1">
              <a:rPr lang="fr-FR" smtClean="0"/>
              <a:t>31/05/2017</a:t>
            </a:fld>
            <a:endParaRPr lang="fr-FR" dirty="0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Projet DEV 2016/2017 - Groupe 34</a:t>
            </a:r>
            <a:endParaRPr lang="fr-FR" dirty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10C140CD-8AED-46FF-A9A2-77308F3F39AE}" type="slidenum">
              <a:rPr lang="fr-FR" smtClean="0"/>
              <a:pPr/>
              <a:t>10</a:t>
            </a:fld>
            <a:endParaRPr lang="fr-FR" dirty="0"/>
          </a:p>
        </p:txBody>
      </p:sp>
      <p:pic>
        <p:nvPicPr>
          <p:cNvPr id="6" name="Espace réservé du contenu 5"/>
          <p:cNvPicPr>
            <a:picLocks noGrp="1" noChangeAspect="1"/>
          </p:cNvPicPr>
          <p:nvPr>
            <p:ph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800" y="784904"/>
            <a:ext cx="3888432" cy="3935492"/>
          </a:xfrm>
        </p:spPr>
      </p:pic>
    </p:spTree>
    <p:extLst>
      <p:ext uri="{BB962C8B-B14F-4D97-AF65-F5344CB8AC3E}">
        <p14:creationId xmlns:p14="http://schemas.microsoft.com/office/powerpoint/2010/main" val="41528137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r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bg2"/>
                </a:solidFill>
              </a:rPr>
              <a:t>CHAPITRE 2 : </a:t>
            </a:r>
            <a:r>
              <a:rPr lang="fr-FR" dirty="0"/>
              <a:t>Développement</a:t>
            </a:r>
          </a:p>
        </p:txBody>
      </p:sp>
      <p:sp>
        <p:nvSpPr>
          <p:cNvPr id="11" name="Espace réservé du texte 10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b="1" dirty="0"/>
              <a:t>2.2</a:t>
            </a:r>
            <a:r>
              <a:rPr lang="fr-FR" dirty="0"/>
              <a:t> Architecture: Application client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02D3F5D7-8B46-4DE1-9562-760DC09833EA}" type="datetime1">
              <a:rPr lang="fr-FR" smtClean="0"/>
              <a:t>31/05/2017</a:t>
            </a:fld>
            <a:endParaRPr lang="fr-FR" dirty="0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Projet DEV 2016/2017 - Groupe 34</a:t>
            </a:r>
            <a:endParaRPr lang="fr-FR" dirty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10C140CD-8AED-46FF-A9A2-77308F3F39AE}" type="slidenum">
              <a:rPr lang="fr-FR" smtClean="0"/>
              <a:pPr/>
              <a:t>11</a:t>
            </a:fld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64"/>
          <a:stretch/>
        </p:blipFill>
        <p:spPr>
          <a:xfrm>
            <a:off x="2051721" y="771551"/>
            <a:ext cx="4464496" cy="3960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9283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DDD620-A620-4374-AE62-FA89D70E84D9}" type="datetime1">
              <a:rPr lang="fr-FR" smtClean="0"/>
              <a:t>31/05/2017</a:t>
            </a:fld>
            <a:endParaRPr lang="fr-FR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C140CD-8AED-46FF-A9A2-77308F3F39AE}" type="slidenum">
              <a:rPr lang="fr-FR" smtClean="0"/>
              <a:pPr/>
              <a:t>12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fr-FR"/>
              <a:t>Projet DEV 2016/2017 - Groupe 34</a:t>
            </a:r>
            <a:endParaRPr lang="fr-FR" dirty="0"/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Découverte de services</a:t>
            </a:r>
          </a:p>
        </p:txBody>
      </p:sp>
    </p:spTree>
    <p:extLst>
      <p:ext uri="{BB962C8B-B14F-4D97-AF65-F5344CB8AC3E}">
        <p14:creationId xmlns:p14="http://schemas.microsoft.com/office/powerpoint/2010/main" val="11322200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bg2"/>
                </a:solidFill>
              </a:rPr>
              <a:t>CHAPITRE 3 : </a:t>
            </a:r>
            <a:r>
              <a:rPr lang="fr-FR" dirty="0"/>
              <a:t>Découverte de services</a:t>
            </a:r>
          </a:p>
        </p:txBody>
      </p:sp>
      <p:sp>
        <p:nvSpPr>
          <p:cNvPr id="14" name="Espace réservé du texte 1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b="1" dirty="0"/>
              <a:t>3.1</a:t>
            </a:r>
            <a:r>
              <a:rPr lang="fr-FR" dirty="0"/>
              <a:t> Motivation et caractéristiques</a:t>
            </a:r>
          </a:p>
        </p:txBody>
      </p:sp>
      <p:sp>
        <p:nvSpPr>
          <p:cNvPr id="15" name="Espace réservé du contenu 14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pPr lvl="3"/>
            <a:r>
              <a:rPr lang="fr-FR" dirty="0"/>
              <a:t>Détecter des services BMS/EC sur le réseau.</a:t>
            </a:r>
          </a:p>
          <a:p>
            <a:pPr lvl="3"/>
            <a:r>
              <a:rPr lang="fr-FR" dirty="0"/>
              <a:t>Client envoie une trame UDP pour vérifier l’existence d’un service.</a:t>
            </a:r>
          </a:p>
          <a:p>
            <a:pPr lvl="3"/>
            <a:r>
              <a:rPr lang="fr-FR" dirty="0"/>
              <a:t>Serveur répond par l’id du service, l’adresse IP et le port.</a:t>
            </a:r>
          </a:p>
          <a:p>
            <a:pPr marL="0" lvl="3" indent="0">
              <a:buNone/>
            </a:pPr>
            <a:endParaRPr lang="en-GB" dirty="0"/>
          </a:p>
          <a:p>
            <a:pPr lvl="3"/>
            <a:r>
              <a:rPr lang="en-GB" dirty="0"/>
              <a:t>Utilisation d’un </a:t>
            </a:r>
            <a:r>
              <a:rPr lang="en-GB" dirty="0" err="1"/>
              <a:t>protocole</a:t>
            </a:r>
            <a:r>
              <a:rPr lang="en-GB" dirty="0"/>
              <a:t> TLV (Type Length Value) </a:t>
            </a:r>
            <a:r>
              <a:rPr lang="en-GB" dirty="0" err="1"/>
              <a:t>proposé</a:t>
            </a:r>
            <a:r>
              <a:rPr lang="en-GB" dirty="0"/>
              <a:t> par </a:t>
            </a:r>
            <a:r>
              <a:rPr lang="en-GB" dirty="0" err="1"/>
              <a:t>l’encadrant</a:t>
            </a:r>
            <a:r>
              <a:rPr lang="en-GB" dirty="0"/>
              <a:t>.</a:t>
            </a:r>
          </a:p>
          <a:p>
            <a:pPr lvl="3"/>
            <a:r>
              <a:rPr lang="en-GB" dirty="0" err="1"/>
              <a:t>Protocole</a:t>
            </a:r>
            <a:r>
              <a:rPr lang="en-GB" dirty="0"/>
              <a:t> et </a:t>
            </a:r>
            <a:r>
              <a:rPr lang="en-GB" dirty="0" err="1"/>
              <a:t>contraintes</a:t>
            </a:r>
            <a:r>
              <a:rPr lang="en-GB" dirty="0"/>
              <a:t> </a:t>
            </a:r>
            <a:r>
              <a:rPr lang="en-GB" dirty="0" err="1"/>
              <a:t>spécifiées</a:t>
            </a:r>
            <a:r>
              <a:rPr lang="en-GB" dirty="0"/>
              <a:t> par un document.</a:t>
            </a:r>
          </a:p>
          <a:p>
            <a:pPr lvl="3"/>
            <a:endParaRPr lang="en-GB" dirty="0"/>
          </a:p>
          <a:p>
            <a:pPr lvl="3"/>
            <a:r>
              <a:rPr lang="en-GB" dirty="0"/>
              <a:t>P</a:t>
            </a:r>
            <a:r>
              <a:rPr lang="fr-FR" dirty="0" err="1"/>
              <a:t>aquets</a:t>
            </a:r>
            <a:r>
              <a:rPr lang="fr-FR" dirty="0"/>
              <a:t> envoyés trois fois.</a:t>
            </a:r>
          </a:p>
          <a:p>
            <a:pPr lvl="3"/>
            <a:r>
              <a:rPr lang="en-GB" dirty="0"/>
              <a:t>D</a:t>
            </a:r>
            <a:r>
              <a:rPr lang="fr-FR" dirty="0" err="1"/>
              <a:t>élai</a:t>
            </a:r>
            <a:r>
              <a:rPr lang="fr-FR" dirty="0"/>
              <a:t> de communication pour limiter l’utilisation de la bande passante.</a:t>
            </a:r>
          </a:p>
          <a:p>
            <a:pPr lvl="3"/>
            <a:endParaRPr lang="fr-FR" dirty="0"/>
          </a:p>
        </p:txBody>
      </p:sp>
      <p:sp>
        <p:nvSpPr>
          <p:cNvPr id="6" name="Espace réservé de la date 5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ADD2A23D-A80F-419D-A450-BF2960B2EF90}" type="datetime1">
              <a:rPr lang="fr-FR" smtClean="0"/>
              <a:t>31/05/2017</a:t>
            </a:fld>
            <a:endParaRPr lang="fr-FR" dirty="0"/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fr-FR"/>
              <a:t>Projet DEV 2016/2017 - Groupe 34</a:t>
            </a:r>
            <a:endParaRPr lang="fr-FR" dirty="0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10C140CD-8AED-46FF-A9A2-77308F3F39AE}" type="slidenum">
              <a:rPr lang="fr-FR" smtClean="0"/>
              <a:pPr/>
              <a:t>13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494503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bg2"/>
                </a:solidFill>
              </a:rPr>
              <a:t>CHAPITRE 3 : </a:t>
            </a:r>
            <a:r>
              <a:rPr lang="fr-FR" dirty="0"/>
              <a:t>Découverte de services</a:t>
            </a:r>
          </a:p>
        </p:txBody>
      </p:sp>
      <p:sp>
        <p:nvSpPr>
          <p:cNvPr id="14" name="Espace réservé du texte 1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b="1" dirty="0"/>
              <a:t>3.2</a:t>
            </a:r>
            <a:r>
              <a:rPr lang="fr-FR" dirty="0"/>
              <a:t> Classe </a:t>
            </a:r>
            <a:r>
              <a:rPr lang="fr-FR" dirty="0" err="1"/>
              <a:t>OSVPayload</a:t>
            </a:r>
            <a:endParaRPr lang="fr-FR" dirty="0"/>
          </a:p>
        </p:txBody>
      </p:sp>
      <p:sp>
        <p:nvSpPr>
          <p:cNvPr id="15" name="Espace réservé du contenu 14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pPr lvl="3"/>
            <a:r>
              <a:rPr lang="fr-FR" dirty="0"/>
              <a:t>Interface haut niveau du contenu de la trame UDP.</a:t>
            </a:r>
          </a:p>
          <a:p>
            <a:pPr lvl="3"/>
            <a:r>
              <a:rPr lang="fr-FR" dirty="0"/>
              <a:t>Construction de la trame selon le service, l’adresse et le port (serveur -&gt; client)</a:t>
            </a:r>
          </a:p>
          <a:p>
            <a:pPr lvl="3"/>
            <a:r>
              <a:rPr lang="fr-FR" dirty="0"/>
              <a:t>Construction de la trame selon le service demandé (client -&gt; serveur)</a:t>
            </a:r>
          </a:p>
          <a:p>
            <a:pPr lvl="3"/>
            <a:r>
              <a:rPr lang="fr-FR" dirty="0"/>
              <a:t>Interprétation des données d’une trame</a:t>
            </a:r>
          </a:p>
        </p:txBody>
      </p:sp>
      <p:sp>
        <p:nvSpPr>
          <p:cNvPr id="6" name="Espace réservé de la date 5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ADD2A23D-A80F-419D-A450-BF2960B2EF90}" type="datetime1">
              <a:rPr lang="fr-FR" smtClean="0"/>
              <a:t>31/05/2017</a:t>
            </a:fld>
            <a:endParaRPr lang="fr-FR" dirty="0"/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fr-FR" dirty="0"/>
              <a:t>Projet DEV 2016/2017 - Groupe 34</a:t>
            </a:r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10C140CD-8AED-46FF-A9A2-77308F3F39AE}" type="slidenum">
              <a:rPr lang="fr-FR" smtClean="0"/>
              <a:pPr/>
              <a:t>14</a:t>
            </a:fld>
            <a:endParaRPr lang="fr-FR" dirty="0"/>
          </a:p>
        </p:txBody>
      </p:sp>
      <p:sp>
        <p:nvSpPr>
          <p:cNvPr id="2" name="Rectangle 1"/>
          <p:cNvSpPr/>
          <p:nvPr/>
        </p:nvSpPr>
        <p:spPr>
          <a:xfrm>
            <a:off x="467544" y="2607754"/>
            <a:ext cx="1368152" cy="12961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/>
              <a:t>Serveur</a:t>
            </a:r>
            <a:endParaRPr lang="fr-FR" dirty="0"/>
          </a:p>
        </p:txBody>
      </p:sp>
      <p:sp>
        <p:nvSpPr>
          <p:cNvPr id="3" name="Rectangle 2"/>
          <p:cNvSpPr/>
          <p:nvPr/>
        </p:nvSpPr>
        <p:spPr>
          <a:xfrm>
            <a:off x="7214821" y="2589752"/>
            <a:ext cx="1336414" cy="13321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Client</a:t>
            </a:r>
            <a:endParaRPr lang="fr-FR" dirty="0"/>
          </a:p>
        </p:txBody>
      </p:sp>
      <p:sp>
        <p:nvSpPr>
          <p:cNvPr id="4" name="Ellipse 3"/>
          <p:cNvSpPr/>
          <p:nvPr/>
        </p:nvSpPr>
        <p:spPr>
          <a:xfrm>
            <a:off x="1759710" y="2895786"/>
            <a:ext cx="1300122" cy="72008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dirty="0" err="1"/>
              <a:t>OSVPayload</a:t>
            </a:r>
            <a:endParaRPr lang="fr-FR" dirty="0"/>
          </a:p>
        </p:txBody>
      </p:sp>
      <p:sp>
        <p:nvSpPr>
          <p:cNvPr id="11" name="Ellipse 10"/>
          <p:cNvSpPr/>
          <p:nvPr/>
        </p:nvSpPr>
        <p:spPr>
          <a:xfrm>
            <a:off x="6012160" y="2895786"/>
            <a:ext cx="1290728" cy="72008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dirty="0" err="1"/>
              <a:t>OSVPayload</a:t>
            </a:r>
            <a:endParaRPr lang="fr-FR" sz="1000" dirty="0"/>
          </a:p>
        </p:txBody>
      </p:sp>
      <p:cxnSp>
        <p:nvCxnSpPr>
          <p:cNvPr id="9" name="Connecteur droit avec flèche 8"/>
          <p:cNvCxnSpPr>
            <a:cxnSpLocks/>
            <a:stCxn id="4" idx="6"/>
            <a:endCxn id="11" idx="2"/>
          </p:cNvCxnSpPr>
          <p:nvPr/>
        </p:nvCxnSpPr>
        <p:spPr>
          <a:xfrm>
            <a:off x="3059832" y="3255826"/>
            <a:ext cx="295232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ZoneTexte 21"/>
          <p:cNvSpPr txBox="1"/>
          <p:nvPr/>
        </p:nvSpPr>
        <p:spPr>
          <a:xfrm>
            <a:off x="3059832" y="2895786"/>
            <a:ext cx="29523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 err="1"/>
              <a:t>Trame</a:t>
            </a:r>
            <a:r>
              <a:rPr lang="en-GB" sz="1600" dirty="0"/>
              <a:t> UDP: tableau </a:t>
            </a:r>
            <a:r>
              <a:rPr lang="en-GB" sz="1600" dirty="0" err="1"/>
              <a:t>d’octets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32389601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bg2"/>
                </a:solidFill>
              </a:rPr>
              <a:t>CHAPITRE 3 : </a:t>
            </a:r>
            <a:r>
              <a:rPr lang="fr-FR" dirty="0"/>
              <a:t>Découverte de services</a:t>
            </a:r>
          </a:p>
        </p:txBody>
      </p:sp>
      <p:sp>
        <p:nvSpPr>
          <p:cNvPr id="14" name="Espace réservé du texte 1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b="1" dirty="0"/>
              <a:t>3.3</a:t>
            </a:r>
            <a:r>
              <a:rPr lang="fr-FR" dirty="0"/>
              <a:t> Applications</a:t>
            </a:r>
          </a:p>
        </p:txBody>
      </p:sp>
      <p:sp>
        <p:nvSpPr>
          <p:cNvPr id="15" name="Espace réservé du contenu 14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en-GB" dirty="0"/>
              <a:t>Application </a:t>
            </a:r>
            <a:r>
              <a:rPr lang="en-GB" dirty="0" err="1"/>
              <a:t>serveur</a:t>
            </a:r>
            <a:endParaRPr lang="fr-FR" dirty="0"/>
          </a:p>
          <a:p>
            <a:pPr lvl="3"/>
            <a:r>
              <a:rPr lang="fr-FR" dirty="0"/>
              <a:t>Ecoute les requêtes sur une adresse multicast.</a:t>
            </a:r>
          </a:p>
          <a:p>
            <a:pPr lvl="3"/>
            <a:r>
              <a:rPr lang="fr-FR" dirty="0"/>
              <a:t>Ignore tous les paquets invalides</a:t>
            </a:r>
          </a:p>
          <a:p>
            <a:pPr lvl="3"/>
            <a:r>
              <a:rPr lang="fr-FR" dirty="0"/>
              <a:t>Si requête correcte reçue, réponse et sauvegarde du paquet pendant 10 s.</a:t>
            </a:r>
          </a:p>
          <a:p>
            <a:pPr lvl="3"/>
            <a:endParaRPr lang="fr-FR" dirty="0"/>
          </a:p>
          <a:p>
            <a:r>
              <a:rPr lang="en-GB" dirty="0"/>
              <a:t>Application client</a:t>
            </a:r>
          </a:p>
          <a:p>
            <a:pPr lvl="3"/>
            <a:r>
              <a:rPr lang="fr-FR" dirty="0"/>
              <a:t>Fonction </a:t>
            </a:r>
            <a:r>
              <a:rPr lang="fr-FR" dirty="0" err="1"/>
              <a:t>discover</a:t>
            </a:r>
            <a:r>
              <a:rPr lang="fr-FR" dirty="0"/>
              <a:t>(</a:t>
            </a:r>
            <a:r>
              <a:rPr lang="fr-FR" dirty="0" err="1"/>
              <a:t>OSVService</a:t>
            </a:r>
            <a:r>
              <a:rPr lang="fr-FR" dirty="0"/>
              <a:t> service) pour rechercher le service</a:t>
            </a:r>
          </a:p>
          <a:p>
            <a:pPr lvl="3"/>
            <a:r>
              <a:rPr lang="fr-FR" dirty="0"/>
              <a:t>Attend au moins 30 s pour réémettre une requête.</a:t>
            </a:r>
          </a:p>
          <a:p>
            <a:pPr lvl="3"/>
            <a:r>
              <a:rPr lang="fr-FR" dirty="0"/>
              <a:t>Stocke les services découverts dans une liste.</a:t>
            </a:r>
          </a:p>
          <a:p>
            <a:pPr lvl="3"/>
            <a:endParaRPr lang="fr-FR" dirty="0"/>
          </a:p>
          <a:p>
            <a:pPr lvl="3"/>
            <a:endParaRPr lang="fr-FR" dirty="0"/>
          </a:p>
        </p:txBody>
      </p:sp>
      <p:sp>
        <p:nvSpPr>
          <p:cNvPr id="6" name="Espace réservé de la date 5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ADD2A23D-A80F-419D-A450-BF2960B2EF90}" type="datetime1">
              <a:rPr lang="fr-FR" smtClean="0"/>
              <a:t>31/05/2017</a:t>
            </a:fld>
            <a:endParaRPr lang="fr-FR" dirty="0"/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fr-FR"/>
              <a:t>Projet DEV 2016/2017 - Groupe 34</a:t>
            </a:r>
            <a:endParaRPr lang="fr-FR" dirty="0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10C140CD-8AED-46FF-A9A2-77308F3F39AE}" type="slidenum">
              <a:rPr lang="fr-FR" smtClean="0"/>
              <a:pPr/>
              <a:t>15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742168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DDD620-A620-4374-AE62-FA89D70E84D9}" type="datetime1">
              <a:rPr lang="fr-FR" smtClean="0"/>
              <a:t>31/05/2017</a:t>
            </a:fld>
            <a:endParaRPr lang="fr-FR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C140CD-8AED-46FF-A9A2-77308F3F39AE}" type="slidenum">
              <a:rPr lang="fr-FR" smtClean="0"/>
              <a:pPr/>
              <a:t>16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fr-FR"/>
              <a:t>Projet DEV 2016/2017 - Groupe 34</a:t>
            </a:r>
            <a:endParaRPr lang="fr-FR" dirty="0"/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241327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Conclusion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5"/>
          </p:nvPr>
        </p:nvSpPr>
        <p:spPr>
          <a:xfrm>
            <a:off x="5322888" y="4565650"/>
            <a:ext cx="2273184" cy="288256"/>
          </a:xfrm>
        </p:spPr>
        <p:txBody>
          <a:bodyPr/>
          <a:lstStyle/>
          <a:p>
            <a:fld id="{16E982B2-82C3-469F-B061-BB928764A912}" type="datetime1">
              <a:rPr lang="fr-FR" smtClean="0"/>
              <a:t>31/05/2017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6"/>
          </p:nvPr>
        </p:nvSpPr>
        <p:spPr>
          <a:xfrm>
            <a:off x="2279650" y="4565650"/>
            <a:ext cx="2652126" cy="288256"/>
          </a:xfrm>
        </p:spPr>
        <p:txBody>
          <a:bodyPr/>
          <a:lstStyle/>
          <a:p>
            <a:r>
              <a:rPr lang="fr-FR"/>
              <a:t>Projet DEV 2016/2017 - Groupe 34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7"/>
          </p:nvPr>
        </p:nvSpPr>
        <p:spPr>
          <a:xfrm>
            <a:off x="7627938" y="214536"/>
            <a:ext cx="1127125" cy="303609"/>
          </a:xfrm>
        </p:spPr>
        <p:txBody>
          <a:bodyPr/>
          <a:lstStyle/>
          <a:p>
            <a:fld id="{340BB21B-9BEF-40D7-A347-5FAA069EF9D6}" type="slidenum">
              <a:rPr lang="fr-FR" smtClean="0"/>
              <a:t>17</a:t>
            </a:fld>
            <a:endParaRPr lang="fr-FR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Travail </a:t>
            </a:r>
            <a:r>
              <a:rPr lang="fr-FR" dirty="0"/>
              <a:t>restant</a:t>
            </a:r>
          </a:p>
        </p:txBody>
      </p:sp>
      <p:sp>
        <p:nvSpPr>
          <p:cNvPr id="7" name="Espace réservé du contenu 6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pPr lvl="3"/>
            <a:r>
              <a:rPr lang="fr-FR" dirty="0"/>
              <a:t>Implémenter les délais pour la découverte des services.</a:t>
            </a:r>
          </a:p>
          <a:p>
            <a:pPr lvl="3"/>
            <a:r>
              <a:rPr lang="fr-FR" dirty="0"/>
              <a:t>Intégrer la découverte de services avec le code principal</a:t>
            </a:r>
          </a:p>
          <a:p>
            <a:pPr lvl="3"/>
            <a:r>
              <a:rPr lang="fr-FR" dirty="0"/>
              <a:t>Générer la documentation du projet.</a:t>
            </a:r>
          </a:p>
          <a:p>
            <a:pPr lvl="3"/>
            <a:r>
              <a:rPr lang="fr-FR" dirty="0"/>
              <a:t>Intégrer le code sur le véhicule à Rennes</a:t>
            </a:r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3440" y="2043633"/>
            <a:ext cx="3651623" cy="2522017"/>
          </a:xfrm>
          <a:prstGeom prst="rect">
            <a:avLst/>
          </a:prstGeom>
          <a:effectLst>
            <a:softEdge rad="25400"/>
          </a:effectLst>
        </p:spPr>
      </p:pic>
    </p:spTree>
    <p:extLst>
      <p:ext uri="{BB962C8B-B14F-4D97-AF65-F5344CB8AC3E}">
        <p14:creationId xmlns:p14="http://schemas.microsoft.com/office/powerpoint/2010/main" val="25452125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Conclusion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5"/>
          </p:nvPr>
        </p:nvSpPr>
        <p:spPr>
          <a:xfrm>
            <a:off x="5322888" y="4565650"/>
            <a:ext cx="2273184" cy="288256"/>
          </a:xfrm>
        </p:spPr>
        <p:txBody>
          <a:bodyPr/>
          <a:lstStyle/>
          <a:p>
            <a:fld id="{16E982B2-82C3-469F-B061-BB928764A912}" type="datetime1">
              <a:rPr lang="fr-FR" smtClean="0"/>
              <a:t>31/05/2017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6"/>
          </p:nvPr>
        </p:nvSpPr>
        <p:spPr>
          <a:xfrm>
            <a:off x="2279650" y="4565650"/>
            <a:ext cx="2652126" cy="288256"/>
          </a:xfrm>
        </p:spPr>
        <p:txBody>
          <a:bodyPr/>
          <a:lstStyle/>
          <a:p>
            <a:r>
              <a:rPr lang="fr-FR"/>
              <a:t>Projet DEV 2016/2017 - Groupe 34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7"/>
          </p:nvPr>
        </p:nvSpPr>
        <p:spPr>
          <a:xfrm>
            <a:off x="7627938" y="214536"/>
            <a:ext cx="1127125" cy="303609"/>
          </a:xfrm>
        </p:spPr>
        <p:txBody>
          <a:bodyPr/>
          <a:lstStyle/>
          <a:p>
            <a:fld id="{340BB21B-9BEF-40D7-A347-5FAA069EF9D6}" type="slidenum">
              <a:rPr lang="fr-FR" smtClean="0"/>
              <a:t>18</a:t>
            </a:fld>
            <a:endParaRPr lang="fr-FR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Acquis du </a:t>
            </a:r>
            <a:r>
              <a:rPr lang="en-GB" dirty="0" err="1"/>
              <a:t>projet</a:t>
            </a:r>
            <a:endParaRPr lang="fr-FR" dirty="0"/>
          </a:p>
        </p:txBody>
      </p:sp>
      <p:sp>
        <p:nvSpPr>
          <p:cNvPr id="7" name="Espace réservé du contenu 6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fr-FR" dirty="0"/>
              <a:t>Gestion de projet</a:t>
            </a:r>
          </a:p>
          <a:p>
            <a:pPr lvl="3"/>
            <a:r>
              <a:rPr lang="en-GB" dirty="0"/>
              <a:t>T</a:t>
            </a:r>
            <a:r>
              <a:rPr lang="fr-FR" dirty="0" err="1"/>
              <a:t>ravailler</a:t>
            </a:r>
            <a:r>
              <a:rPr lang="fr-FR" dirty="0"/>
              <a:t> à distance</a:t>
            </a:r>
          </a:p>
          <a:p>
            <a:pPr lvl="3"/>
            <a:r>
              <a:rPr lang="fr-FR" dirty="0"/>
              <a:t>Respecter les délais</a:t>
            </a:r>
          </a:p>
          <a:p>
            <a:pPr lvl="3"/>
            <a:r>
              <a:rPr lang="fr-FR" dirty="0"/>
              <a:t>Fournir un code accompagné de sa documentation</a:t>
            </a:r>
          </a:p>
          <a:p>
            <a:pPr lvl="3"/>
            <a:endParaRPr lang="fr-FR" dirty="0"/>
          </a:p>
          <a:p>
            <a:r>
              <a:rPr lang="fr-FR" dirty="0"/>
              <a:t>Compétences techniques</a:t>
            </a:r>
          </a:p>
          <a:p>
            <a:pPr lvl="3"/>
            <a:r>
              <a:rPr lang="fr-FR" dirty="0"/>
              <a:t>Outils Git et Eclipse</a:t>
            </a:r>
          </a:p>
          <a:p>
            <a:pPr lvl="3"/>
            <a:r>
              <a:rPr lang="fr-FR" dirty="0"/>
              <a:t>Java</a:t>
            </a:r>
          </a:p>
          <a:p>
            <a:pPr lvl="3"/>
            <a:r>
              <a:rPr lang="fr-FR" dirty="0"/>
              <a:t>Protocole CoAP</a:t>
            </a:r>
          </a:p>
          <a:p>
            <a:pPr lvl="3"/>
            <a:r>
              <a:rPr lang="fr-FR" dirty="0"/>
              <a:t>Programmation réseau</a:t>
            </a:r>
          </a:p>
        </p:txBody>
      </p:sp>
    </p:spTree>
    <p:extLst>
      <p:ext uri="{BB962C8B-B14F-4D97-AF65-F5344CB8AC3E}">
        <p14:creationId xmlns:p14="http://schemas.microsoft.com/office/powerpoint/2010/main" val="12781583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Travail préliminaire</a:t>
            </a:r>
          </a:p>
          <a:p>
            <a:pPr lvl="1"/>
            <a:r>
              <a:rPr lang="fr-FR" dirty="0"/>
              <a:t>1.1 Appropriation du sujet</a:t>
            </a:r>
          </a:p>
          <a:p>
            <a:pPr lvl="1"/>
            <a:r>
              <a:rPr lang="fr-FR" dirty="0"/>
              <a:t>1.2 Cahier des charges et Planning</a:t>
            </a:r>
            <a:endParaRPr lang="fr-FR" dirty="0">
              <a:solidFill>
                <a:schemeClr val="tx1"/>
              </a:solidFill>
            </a:endParaRPr>
          </a:p>
          <a:p>
            <a:r>
              <a:rPr lang="fr-FR" dirty="0"/>
              <a:t>Développement</a:t>
            </a:r>
          </a:p>
          <a:p>
            <a:pPr lvl="1"/>
            <a:r>
              <a:rPr lang="fr-FR" dirty="0"/>
              <a:t>2.1 Déroulement de la phase de développement</a:t>
            </a:r>
          </a:p>
          <a:p>
            <a:pPr lvl="1"/>
            <a:r>
              <a:rPr lang="fr-FR" dirty="0"/>
              <a:t>2.2 Architecture des applications</a:t>
            </a:r>
          </a:p>
          <a:p>
            <a:r>
              <a:rPr lang="fr-FR" dirty="0"/>
              <a:t>Découverte de services</a:t>
            </a:r>
          </a:p>
          <a:p>
            <a:pPr lvl="1"/>
            <a:r>
              <a:rPr lang="fr-FR" dirty="0"/>
              <a:t>3.1 Motivation et caractéristiques</a:t>
            </a:r>
          </a:p>
          <a:p>
            <a:pPr lvl="1"/>
            <a:r>
              <a:rPr lang="fr-FR" dirty="0"/>
              <a:t>3.2 Classe </a:t>
            </a:r>
            <a:r>
              <a:rPr lang="fr-FR" dirty="0" err="1"/>
              <a:t>OSVPayload</a:t>
            </a:r>
            <a:endParaRPr lang="fr-FR" dirty="0"/>
          </a:p>
          <a:p>
            <a:pPr lvl="1"/>
            <a:r>
              <a:rPr lang="fr-FR" dirty="0"/>
              <a:t>3.3 Applications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sommaire</a:t>
            </a:r>
          </a:p>
        </p:txBody>
      </p:sp>
    </p:spTree>
    <p:extLst>
      <p:ext uri="{BB962C8B-B14F-4D97-AF65-F5344CB8AC3E}">
        <p14:creationId xmlns:p14="http://schemas.microsoft.com/office/powerpoint/2010/main" val="5971070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94D8E-0380-4C13-86B6-660CD540F0BC}" type="datetime1">
              <a:rPr lang="fr-FR" smtClean="0"/>
              <a:t>31/05/2017</a:t>
            </a:fld>
            <a:endParaRPr lang="fr-FR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C140CD-8AED-46FF-A9A2-77308F3F39AE}" type="slidenum">
              <a:rPr lang="fr-FR" smtClean="0"/>
              <a:pPr/>
              <a:t>3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fr-FR"/>
              <a:t>Projet DEV 2016/2017 - Groupe 34</a:t>
            </a:r>
            <a:endParaRPr lang="fr-FR" dirty="0"/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3"/>
          </p:nvPr>
        </p:nvSpPr>
        <p:spPr>
          <a:xfrm>
            <a:off x="1373188" y="688180"/>
            <a:ext cx="7087243" cy="3369470"/>
          </a:xfrm>
        </p:spPr>
        <p:txBody>
          <a:bodyPr/>
          <a:lstStyle/>
          <a:p>
            <a:r>
              <a:rPr lang="fr-FR" dirty="0"/>
              <a:t>Travail préliminaire</a:t>
            </a:r>
          </a:p>
        </p:txBody>
      </p:sp>
    </p:spTree>
    <p:extLst>
      <p:ext uri="{BB962C8B-B14F-4D97-AF65-F5344CB8AC3E}">
        <p14:creationId xmlns:p14="http://schemas.microsoft.com/office/powerpoint/2010/main" val="13581256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re 2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bg2"/>
                </a:solidFill>
              </a:rPr>
              <a:t>CHAPITRE 1 : </a:t>
            </a:r>
            <a:r>
              <a:rPr lang="fr-FR" dirty="0"/>
              <a:t>Travail préliminaire</a:t>
            </a:r>
          </a:p>
        </p:txBody>
      </p:sp>
      <p:sp>
        <p:nvSpPr>
          <p:cNvPr id="29" name="Espace réservé du texte 28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b="1" dirty="0"/>
              <a:t>1.1</a:t>
            </a:r>
            <a:r>
              <a:rPr lang="fr-FR" dirty="0"/>
              <a:t> Appropriation du sujet</a:t>
            </a:r>
          </a:p>
        </p:txBody>
      </p:sp>
      <p:sp>
        <p:nvSpPr>
          <p:cNvPr id="6" name="Espace réservé de la date 5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2DF3AA62-4234-490C-B822-10AC2D5D9BC7}" type="datetime1">
              <a:rPr lang="fr-FR" smtClean="0"/>
              <a:t>31/05/2017</a:t>
            </a:fld>
            <a:endParaRPr lang="fr-FR" dirty="0"/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fr-FR"/>
              <a:t>Projet DEV 2016/2017 - Groupe 34</a:t>
            </a:r>
            <a:endParaRPr lang="fr-FR" dirty="0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10C140CD-8AED-46FF-A9A2-77308F3F39AE}" type="slidenum">
              <a:rPr lang="fr-FR" smtClean="0"/>
              <a:pPr/>
              <a:t>4</a:t>
            </a:fld>
            <a:endParaRPr lang="fr-FR" dirty="0"/>
          </a:p>
        </p:txBody>
      </p:sp>
      <p:sp>
        <p:nvSpPr>
          <p:cNvPr id="2" name="ZoneTexte 1"/>
          <p:cNvSpPr txBox="1"/>
          <p:nvPr/>
        </p:nvSpPr>
        <p:spPr>
          <a:xfrm>
            <a:off x="827584" y="1059582"/>
            <a:ext cx="74888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accent1"/>
                </a:solidFill>
              </a:rPr>
              <a:t>1/2/2017: Première réunion</a:t>
            </a:r>
          </a:p>
          <a:p>
            <a:pPr marL="285750" indent="-285750">
              <a:buFont typeface="Arial" charset="0"/>
              <a:buChar char="•"/>
            </a:pPr>
            <a:r>
              <a:rPr lang="fr-FR" dirty="0"/>
              <a:t>Présentation de l’équipe OCIF, de l’OSV et du travail demandé</a:t>
            </a:r>
          </a:p>
          <a:p>
            <a:pPr marL="285750" indent="-285750">
              <a:buFont typeface="Arial" charset="0"/>
              <a:buChar char="•"/>
            </a:pPr>
            <a:r>
              <a:rPr lang="fr-FR" dirty="0"/>
              <a:t>Introduction à GIT</a:t>
            </a:r>
          </a:p>
          <a:p>
            <a:r>
              <a:rPr lang="fr-FR" dirty="0"/>
              <a:t>   </a:t>
            </a:r>
          </a:p>
        </p:txBody>
      </p:sp>
      <p:sp>
        <p:nvSpPr>
          <p:cNvPr id="3" name="ZoneTexte 2"/>
          <p:cNvSpPr txBox="1"/>
          <p:nvPr/>
        </p:nvSpPr>
        <p:spPr>
          <a:xfrm>
            <a:off x="827584" y="2415937"/>
            <a:ext cx="698477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accent1"/>
                </a:solidFill>
              </a:rPr>
              <a:t>Points essentiels à comprendre:</a:t>
            </a:r>
          </a:p>
          <a:p>
            <a:pPr marL="285750" indent="-285750">
              <a:buFont typeface="Arial" charset="0"/>
              <a:buChar char="•"/>
            </a:pPr>
            <a:r>
              <a:rPr lang="fr-FR" dirty="0"/>
              <a:t>Architecture du réseau (2 serveurs et un client)</a:t>
            </a:r>
          </a:p>
          <a:p>
            <a:pPr marL="285750" indent="-285750">
              <a:buFont typeface="Arial" charset="0"/>
              <a:buChar char="•"/>
            </a:pPr>
            <a:r>
              <a:rPr lang="fr-FR" dirty="0"/>
              <a:t>Pile protocolaire du réseau (IPv6 et </a:t>
            </a:r>
            <a:r>
              <a:rPr lang="fr-FR" dirty="0" err="1"/>
              <a:t>CoAP</a:t>
            </a:r>
            <a:r>
              <a:rPr lang="fr-FR" dirty="0"/>
              <a:t>)</a:t>
            </a:r>
          </a:p>
          <a:p>
            <a:pPr marL="285750" indent="-285750">
              <a:buFont typeface="Arial" charset="0"/>
              <a:buChar char="•"/>
            </a:pPr>
            <a:r>
              <a:rPr lang="fr-FR" dirty="0"/>
              <a:t>La nécessité d’intégrer notre travail avec un code déjà existant (surtout au niveau du client)</a:t>
            </a:r>
          </a:p>
        </p:txBody>
      </p:sp>
    </p:spTree>
    <p:extLst>
      <p:ext uri="{BB962C8B-B14F-4D97-AF65-F5344CB8AC3E}">
        <p14:creationId xmlns:p14="http://schemas.microsoft.com/office/powerpoint/2010/main" val="25472444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e la date 4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A5F2BA17-18CF-48F5-A646-5CFA9AF9B283}" type="datetime1">
              <a:rPr lang="fr-FR" smtClean="0"/>
              <a:t>31/05/2017</a:t>
            </a:fld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fr-FR"/>
              <a:t>Projet DEV 2016/2017 - Groupe 34</a:t>
            </a:r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10C140CD-8AED-46FF-A9A2-77308F3F39AE}" type="slidenum">
              <a:rPr lang="fr-FR" smtClean="0"/>
              <a:pPr/>
              <a:t>5</a:t>
            </a:fld>
            <a:endParaRPr lang="fr-FR" dirty="0"/>
          </a:p>
        </p:txBody>
      </p:sp>
      <p:sp>
        <p:nvSpPr>
          <p:cNvPr id="8" name="Titre 26"/>
          <p:cNvSpPr>
            <a:spLocks noGrp="1"/>
          </p:cNvSpPr>
          <p:nvPr>
            <p:ph type="title"/>
          </p:nvPr>
        </p:nvSpPr>
        <p:spPr>
          <a:xfrm>
            <a:off x="396000" y="0"/>
            <a:ext cx="7231938" cy="450000"/>
          </a:xfrm>
        </p:spPr>
        <p:txBody>
          <a:bodyPr/>
          <a:lstStyle/>
          <a:p>
            <a:r>
              <a:rPr lang="fr-FR" dirty="0">
                <a:solidFill>
                  <a:schemeClr val="bg2"/>
                </a:solidFill>
              </a:rPr>
              <a:t>CHAPITRE 1 : </a:t>
            </a:r>
            <a:r>
              <a:rPr lang="fr-FR" dirty="0"/>
              <a:t>Travail préliminaire</a:t>
            </a:r>
          </a:p>
        </p:txBody>
      </p:sp>
      <p:sp>
        <p:nvSpPr>
          <p:cNvPr id="9" name="Espace réservé du texte 28"/>
          <p:cNvSpPr>
            <a:spLocks noGrp="1"/>
          </p:cNvSpPr>
          <p:nvPr>
            <p:ph type="body" sz="quarter" idx="14"/>
          </p:nvPr>
        </p:nvSpPr>
        <p:spPr>
          <a:xfrm>
            <a:off x="396000" y="442800"/>
            <a:ext cx="7228800" cy="276090"/>
          </a:xfrm>
        </p:spPr>
        <p:txBody>
          <a:bodyPr/>
          <a:lstStyle/>
          <a:p>
            <a:r>
              <a:rPr lang="fr-FR" b="1" dirty="0"/>
              <a:t>1.1</a:t>
            </a:r>
            <a:r>
              <a:rPr lang="fr-FR" dirty="0"/>
              <a:t> Appropriation du sujet</a:t>
            </a:r>
          </a:p>
        </p:txBody>
      </p:sp>
      <p:pic>
        <p:nvPicPr>
          <p:cNvPr id="11" name="Espace réservé du contenu 10"/>
          <p:cNvPicPr>
            <a:picLocks noGrp="1" noChangeAspect="1"/>
          </p:cNvPicPr>
          <p:nvPr>
            <p:ph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4066" y="1055688"/>
            <a:ext cx="7042218" cy="3298825"/>
          </a:xfrm>
        </p:spPr>
      </p:pic>
    </p:spTree>
    <p:extLst>
      <p:ext uri="{BB962C8B-B14F-4D97-AF65-F5344CB8AC3E}">
        <p14:creationId xmlns:p14="http://schemas.microsoft.com/office/powerpoint/2010/main" val="4240026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e la date 4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A5F2BA17-18CF-48F5-A646-5CFA9AF9B283}" type="datetime1">
              <a:rPr lang="fr-FR" smtClean="0"/>
              <a:t>31/05/2017</a:t>
            </a:fld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fr-FR"/>
              <a:t>Projet DEV 2016/2017 - Groupe 34</a:t>
            </a:r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10C140CD-8AED-46FF-A9A2-77308F3F39AE}" type="slidenum">
              <a:rPr lang="fr-FR" smtClean="0"/>
              <a:pPr/>
              <a:t>6</a:t>
            </a:fld>
            <a:endParaRPr lang="fr-FR" dirty="0"/>
          </a:p>
        </p:txBody>
      </p:sp>
      <p:sp>
        <p:nvSpPr>
          <p:cNvPr id="10" name="Titre 26"/>
          <p:cNvSpPr>
            <a:spLocks noGrp="1"/>
          </p:cNvSpPr>
          <p:nvPr>
            <p:ph type="title"/>
          </p:nvPr>
        </p:nvSpPr>
        <p:spPr>
          <a:xfrm>
            <a:off x="396000" y="0"/>
            <a:ext cx="7231938" cy="450000"/>
          </a:xfrm>
        </p:spPr>
        <p:txBody>
          <a:bodyPr/>
          <a:lstStyle/>
          <a:p>
            <a:r>
              <a:rPr lang="fr-FR" dirty="0">
                <a:solidFill>
                  <a:schemeClr val="bg2"/>
                </a:solidFill>
              </a:rPr>
              <a:t>CHAPITRE 1 : </a:t>
            </a:r>
            <a:r>
              <a:rPr lang="fr-FR" dirty="0"/>
              <a:t>Travail préliminaire</a:t>
            </a:r>
          </a:p>
        </p:txBody>
      </p:sp>
      <p:sp>
        <p:nvSpPr>
          <p:cNvPr id="11" name="Espace réservé du texte 28"/>
          <p:cNvSpPr>
            <a:spLocks noGrp="1"/>
          </p:cNvSpPr>
          <p:nvPr>
            <p:ph type="body" sz="quarter" idx="14"/>
          </p:nvPr>
        </p:nvSpPr>
        <p:spPr>
          <a:xfrm>
            <a:off x="396000" y="442800"/>
            <a:ext cx="7228800" cy="276090"/>
          </a:xfrm>
        </p:spPr>
        <p:txBody>
          <a:bodyPr/>
          <a:lstStyle/>
          <a:p>
            <a:r>
              <a:rPr lang="fr-FR" sz="1600" dirty="0">
                <a:solidFill>
                  <a:schemeClr val="tx1"/>
                </a:solidFill>
              </a:rPr>
              <a:t>1.1 appropriation du sujet</a:t>
            </a:r>
          </a:p>
        </p:txBody>
      </p:sp>
      <p:pic>
        <p:nvPicPr>
          <p:cNvPr id="15" name="Espace réservé du contenu 14"/>
          <p:cNvPicPr>
            <a:picLocks noGrp="1" noChangeAspect="1"/>
          </p:cNvPicPr>
          <p:nvPr>
            <p:ph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4066" y="1055688"/>
            <a:ext cx="7042218" cy="3298825"/>
          </a:xfrm>
        </p:spPr>
      </p:pic>
    </p:spTree>
    <p:extLst>
      <p:ext uri="{BB962C8B-B14F-4D97-AF65-F5344CB8AC3E}">
        <p14:creationId xmlns:p14="http://schemas.microsoft.com/office/powerpoint/2010/main" val="9399240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re 2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bg2"/>
                </a:solidFill>
              </a:rPr>
              <a:t>CHAPITRE 1 : </a:t>
            </a:r>
            <a:r>
              <a:rPr lang="fr-FR" dirty="0"/>
              <a:t>Travail préliminaire</a:t>
            </a:r>
          </a:p>
        </p:txBody>
      </p:sp>
      <p:sp>
        <p:nvSpPr>
          <p:cNvPr id="29" name="Espace réservé du texte 28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b="1" dirty="0"/>
              <a:t>1.2</a:t>
            </a:r>
            <a:r>
              <a:rPr lang="fr-FR" dirty="0"/>
              <a:t> Cahier des charges et Planning</a:t>
            </a:r>
          </a:p>
        </p:txBody>
      </p:sp>
      <p:sp>
        <p:nvSpPr>
          <p:cNvPr id="6" name="Espace réservé de la date 5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2DF3AA62-4234-490C-B822-10AC2D5D9BC7}" type="datetime1">
              <a:rPr lang="fr-FR" smtClean="0"/>
              <a:t>31/05/2017</a:t>
            </a:fld>
            <a:endParaRPr lang="fr-FR" dirty="0"/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fr-FR"/>
              <a:t>Projet DEV 2016/2017 - Groupe 34</a:t>
            </a:r>
            <a:endParaRPr lang="fr-FR" dirty="0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10C140CD-8AED-46FF-A9A2-77308F3F39AE}" type="slidenum">
              <a:rPr lang="fr-FR" smtClean="0"/>
              <a:pPr/>
              <a:t>7</a:t>
            </a:fld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910" y="1995686"/>
            <a:ext cx="8434554" cy="926976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417" y="3217069"/>
            <a:ext cx="8452051" cy="947575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008594"/>
            <a:ext cx="8434555" cy="1039275"/>
          </a:xfrm>
          <a:prstGeom prst="rect">
            <a:avLst/>
          </a:prstGeom>
        </p:spPr>
      </p:pic>
      <p:cxnSp>
        <p:nvCxnSpPr>
          <p:cNvPr id="12" name="Connecteur droit 11"/>
          <p:cNvCxnSpPr/>
          <p:nvPr/>
        </p:nvCxnSpPr>
        <p:spPr>
          <a:xfrm>
            <a:off x="323528" y="1028353"/>
            <a:ext cx="0" cy="113278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392862" y="685641"/>
            <a:ext cx="3095719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2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Exigences Fonctionnelles</a:t>
            </a:r>
          </a:p>
        </p:txBody>
      </p:sp>
      <p:sp>
        <p:nvSpPr>
          <p:cNvPr id="18" name="Rectangle 17"/>
          <p:cNvSpPr/>
          <p:nvPr/>
        </p:nvSpPr>
        <p:spPr>
          <a:xfrm>
            <a:off x="309259" y="2869811"/>
            <a:ext cx="3679213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2000" b="0" cap="none" spc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Exigences non-Fonctionnelles</a:t>
            </a:r>
            <a:endParaRPr lang="fr-FR" sz="20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15944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811C06-33C4-4BC6-A476-B594546D9CE7}" type="datetime1">
              <a:rPr lang="fr-FR" smtClean="0"/>
              <a:t>31/05/2017</a:t>
            </a:fld>
            <a:endParaRPr lang="fr-FR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C140CD-8AED-46FF-A9A2-77308F3F39AE}" type="slidenum">
              <a:rPr lang="fr-FR" smtClean="0"/>
              <a:pPr/>
              <a:t>8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fr-FR"/>
              <a:t>Projet DEV 2016/2017 - Groupe 34</a:t>
            </a:r>
            <a:endParaRPr lang="fr-FR" dirty="0"/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Développement</a:t>
            </a:r>
          </a:p>
        </p:txBody>
      </p:sp>
    </p:spTree>
    <p:extLst>
      <p:ext uri="{BB962C8B-B14F-4D97-AF65-F5344CB8AC3E}">
        <p14:creationId xmlns:p14="http://schemas.microsoft.com/office/powerpoint/2010/main" val="37362122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Espace réservé du contenu 1"/>
          <p:cNvGraphicFramePr>
            <a:graphicFrameLocks noGrp="1"/>
          </p:cNvGraphicFramePr>
          <p:nvPr>
            <p:ph idx="14"/>
            <p:extLst>
              <p:ext uri="{D42A27DB-BD31-4B8C-83A1-F6EECF244321}">
                <p14:modId xmlns:p14="http://schemas.microsoft.com/office/powerpoint/2010/main" val="1997242754"/>
              </p:ext>
            </p:extLst>
          </p:nvPr>
        </p:nvGraphicFramePr>
        <p:xfrm>
          <a:off x="395288" y="1055688"/>
          <a:ext cx="8359775" cy="32988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Espace réservé de la date 4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A5F2BA17-18CF-48F5-A646-5CFA9AF9B283}" type="datetime1">
              <a:rPr lang="fr-FR" smtClean="0"/>
              <a:t>31/05/2017</a:t>
            </a:fld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fr-FR"/>
              <a:t>Projet DEV 2016/2017 - Groupe 34</a:t>
            </a:r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10C140CD-8AED-46FF-A9A2-77308F3F39AE}" type="slidenum">
              <a:rPr lang="fr-FR" smtClean="0"/>
              <a:pPr/>
              <a:t>9</a:t>
            </a:fld>
            <a:endParaRPr lang="fr-FR" dirty="0"/>
          </a:p>
        </p:txBody>
      </p:sp>
      <p:sp>
        <p:nvSpPr>
          <p:cNvPr id="8" name="Titre 9"/>
          <p:cNvSpPr>
            <a:spLocks noGrp="1"/>
          </p:cNvSpPr>
          <p:nvPr>
            <p:ph type="title"/>
          </p:nvPr>
        </p:nvSpPr>
        <p:spPr>
          <a:xfrm>
            <a:off x="396000" y="0"/>
            <a:ext cx="7231938" cy="450000"/>
          </a:xfrm>
        </p:spPr>
        <p:txBody>
          <a:bodyPr/>
          <a:lstStyle/>
          <a:p>
            <a:r>
              <a:rPr lang="fr-FR" dirty="0">
                <a:solidFill>
                  <a:schemeClr val="bg2"/>
                </a:solidFill>
              </a:rPr>
              <a:t>CHAPITRE 2 : </a:t>
            </a:r>
            <a:r>
              <a:rPr lang="fr-FR" dirty="0"/>
              <a:t>Développement</a:t>
            </a:r>
          </a:p>
        </p:txBody>
      </p:sp>
      <p:sp>
        <p:nvSpPr>
          <p:cNvPr id="9" name="Espace réservé du texte 10"/>
          <p:cNvSpPr>
            <a:spLocks noGrp="1"/>
          </p:cNvSpPr>
          <p:nvPr>
            <p:ph type="body" sz="quarter" idx="13"/>
          </p:nvPr>
        </p:nvSpPr>
        <p:spPr>
          <a:xfrm>
            <a:off x="396000" y="442800"/>
            <a:ext cx="7232400" cy="276090"/>
          </a:xfrm>
        </p:spPr>
        <p:txBody>
          <a:bodyPr/>
          <a:lstStyle/>
          <a:p>
            <a:r>
              <a:rPr lang="fr-FR" b="1" dirty="0"/>
              <a:t>2.1 Déroulement de la phase de développement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57825295"/>
      </p:ext>
    </p:extLst>
  </p:cSld>
  <p:clrMapOvr>
    <a:masterClrMapping/>
  </p:clrMapOvr>
</p:sld>
</file>

<file path=ppt/theme/theme1.xml><?xml version="1.0" encoding="utf-8"?>
<a:theme xmlns:a="http://schemas.openxmlformats.org/drawingml/2006/main" name="IMT Atlantique">
  <a:themeElements>
    <a:clrScheme name="PPT IMT ATLANTIQUE">
      <a:dk1>
        <a:sysClr val="windowText" lastClr="000000"/>
      </a:dk1>
      <a:lt1>
        <a:sysClr val="window" lastClr="FFFFFF"/>
      </a:lt1>
      <a:dk2>
        <a:srgbClr val="D9E1E2"/>
      </a:dk2>
      <a:lt2>
        <a:srgbClr val="A4D233"/>
      </a:lt2>
      <a:accent1>
        <a:srgbClr val="00B8DE"/>
      </a:accent1>
      <a:accent2>
        <a:srgbClr val="D9E1E2"/>
      </a:accent2>
      <a:accent3>
        <a:srgbClr val="0C2340"/>
      </a:accent3>
      <a:accent4>
        <a:srgbClr val="9B9B9B"/>
      </a:accent4>
      <a:accent5>
        <a:srgbClr val="878787"/>
      </a:accent5>
      <a:accent6>
        <a:srgbClr val="595959"/>
      </a:accent6>
      <a:hlink>
        <a:srgbClr val="000000"/>
      </a:hlink>
      <a:folHlink>
        <a:srgbClr val="000000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PPT_IMT_Atlantique_16-9_v2</Template>
  <TotalTime>627</TotalTime>
  <Words>664</Words>
  <Application>Microsoft Office PowerPoint</Application>
  <PresentationFormat>Affichage à l'écran (16:9)</PresentationFormat>
  <Paragraphs>151</Paragraphs>
  <Slides>18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2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18</vt:i4>
      </vt:variant>
    </vt:vector>
  </HeadingPairs>
  <TitlesOfParts>
    <vt:vector size="21" baseType="lpstr">
      <vt:lpstr>Arial</vt:lpstr>
      <vt:lpstr>Calibri</vt:lpstr>
      <vt:lpstr>IMT Atlantique</vt:lpstr>
      <vt:lpstr>Présentation PowerPoint</vt:lpstr>
      <vt:lpstr>sommaire</vt:lpstr>
      <vt:lpstr>Présentation PowerPoint</vt:lpstr>
      <vt:lpstr>CHAPITRE 1 : Travail préliminaire</vt:lpstr>
      <vt:lpstr>CHAPITRE 1 : Travail préliminaire</vt:lpstr>
      <vt:lpstr>CHAPITRE 1 : Travail préliminaire</vt:lpstr>
      <vt:lpstr>CHAPITRE 1 : Travail préliminaire</vt:lpstr>
      <vt:lpstr>Présentation PowerPoint</vt:lpstr>
      <vt:lpstr>CHAPITRE 2 : Développement</vt:lpstr>
      <vt:lpstr>CHAPITRE 2 : Développement</vt:lpstr>
      <vt:lpstr>CHAPITRE 2 : Développement</vt:lpstr>
      <vt:lpstr>Présentation PowerPoint</vt:lpstr>
      <vt:lpstr>CHAPITRE 3 : Découverte de services</vt:lpstr>
      <vt:lpstr>CHAPITRE 3 : Découverte de services</vt:lpstr>
      <vt:lpstr>CHAPITRE 3 : Découverte de services</vt:lpstr>
      <vt:lpstr>Présentation PowerPoint</vt:lpstr>
      <vt:lpstr>Conclusion</vt:lpstr>
      <vt:lpstr>Conclusion</vt:lpstr>
    </vt:vector>
  </TitlesOfParts>
  <Manager>IMT</Manager>
  <Company>IMT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subject>IMT</dc:subject>
  <dc:creator>Alan</dc:creator>
  <cp:lastModifiedBy>Alan</cp:lastModifiedBy>
  <cp:revision>47</cp:revision>
  <dcterms:created xsi:type="dcterms:W3CDTF">2017-05-28T18:08:41Z</dcterms:created>
  <dcterms:modified xsi:type="dcterms:W3CDTF">2017-05-31T09:27:44Z</dcterms:modified>
</cp:coreProperties>
</file>